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7"/>
  </p:notesMasterIdLst>
  <p:handoutMasterIdLst>
    <p:handoutMasterId r:id="rId68"/>
  </p:handoutMasterIdLst>
  <p:sldIdLst>
    <p:sldId id="261" r:id="rId3"/>
    <p:sldId id="664" r:id="rId4"/>
    <p:sldId id="734" r:id="rId5"/>
    <p:sldId id="735" r:id="rId6"/>
    <p:sldId id="736" r:id="rId7"/>
    <p:sldId id="737" r:id="rId8"/>
    <p:sldId id="738" r:id="rId9"/>
    <p:sldId id="739" r:id="rId10"/>
    <p:sldId id="740" r:id="rId11"/>
    <p:sldId id="742" r:id="rId12"/>
    <p:sldId id="743" r:id="rId13"/>
    <p:sldId id="744" r:id="rId14"/>
    <p:sldId id="745" r:id="rId15"/>
    <p:sldId id="746" r:id="rId16"/>
    <p:sldId id="741" r:id="rId17"/>
    <p:sldId id="747" r:id="rId18"/>
    <p:sldId id="749" r:id="rId19"/>
    <p:sldId id="748" r:id="rId20"/>
    <p:sldId id="750" r:id="rId21"/>
    <p:sldId id="765" r:id="rId22"/>
    <p:sldId id="758" r:id="rId23"/>
    <p:sldId id="762" r:id="rId24"/>
    <p:sldId id="759" r:id="rId25"/>
    <p:sldId id="761" r:id="rId26"/>
    <p:sldId id="760" r:id="rId27"/>
    <p:sldId id="752" r:id="rId28"/>
    <p:sldId id="753" r:id="rId29"/>
    <p:sldId id="755" r:id="rId30"/>
    <p:sldId id="756" r:id="rId31"/>
    <p:sldId id="754" r:id="rId32"/>
    <p:sldId id="751" r:id="rId33"/>
    <p:sldId id="733" r:id="rId34"/>
    <p:sldId id="757" r:id="rId35"/>
    <p:sldId id="763" r:id="rId36"/>
    <p:sldId id="767" r:id="rId37"/>
    <p:sldId id="766" r:id="rId38"/>
    <p:sldId id="764" r:id="rId39"/>
    <p:sldId id="768" r:id="rId40"/>
    <p:sldId id="770" r:id="rId41"/>
    <p:sldId id="771" r:id="rId42"/>
    <p:sldId id="769" r:id="rId43"/>
    <p:sldId id="772" r:id="rId44"/>
    <p:sldId id="774" r:id="rId45"/>
    <p:sldId id="773" r:id="rId46"/>
    <p:sldId id="775" r:id="rId47"/>
    <p:sldId id="776" r:id="rId48"/>
    <p:sldId id="777" r:id="rId49"/>
    <p:sldId id="778" r:id="rId50"/>
    <p:sldId id="779" r:id="rId51"/>
    <p:sldId id="781" r:id="rId52"/>
    <p:sldId id="782" r:id="rId53"/>
    <p:sldId id="783" r:id="rId54"/>
    <p:sldId id="784" r:id="rId55"/>
    <p:sldId id="792" r:id="rId56"/>
    <p:sldId id="789" r:id="rId57"/>
    <p:sldId id="790" r:id="rId58"/>
    <p:sldId id="785" r:id="rId59"/>
    <p:sldId id="780" r:id="rId60"/>
    <p:sldId id="794" r:id="rId61"/>
    <p:sldId id="787" r:id="rId62"/>
    <p:sldId id="793" r:id="rId63"/>
    <p:sldId id="795" r:id="rId64"/>
    <p:sldId id="796" r:id="rId65"/>
    <p:sldId id="67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1" autoAdjust="0"/>
    <p:restoredTop sz="71225" autoAdjust="0"/>
  </p:normalViewPr>
  <p:slideViewPr>
    <p:cSldViewPr snapToGrid="0">
      <p:cViewPr>
        <p:scale>
          <a:sx n="70" d="100"/>
          <a:sy n="70" d="100"/>
        </p:scale>
        <p:origin x="656" y="20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10/31/16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10/31/16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en.wikipedia.org/wiki/Model%E2%80%93view%E2%80%93presenter"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martinfowler.com/eaaCatalog/repository.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en.wikipedia.org/wiki/Separation_of_concern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841160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90554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erikcaffrey</a:t>
            </a:r>
            <a:r>
              <a:rPr lang="en-US" dirty="0" smtClean="0"/>
              <a:t>/Android-Spotify-MVP – SHOW IT - SHOW GITHUB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77040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Activity, Fragment, and View Objects</a:t>
            </a:r>
          </a:p>
          <a:p>
            <a:r>
              <a:rPr lang="en-US" sz="1200" b="0" i="0" kern="1200" dirty="0" smtClean="0">
                <a:solidFill>
                  <a:schemeClr val="tx1"/>
                </a:solidFill>
                <a:effectLst/>
                <a:latin typeface="+mn-lt"/>
                <a:ea typeface="+mn-ea"/>
                <a:cs typeface="+mn-cs"/>
              </a:rPr>
              <a:t>There are several interpretations of how MVP can be implemented on Android. In general, though, Activities and Fragments are assigned the role of View and are responsible for creating the Presenter and the Model. The View is also responsible for maintaining the Model and the Presenter between configuration changes, informing them about the eventual destruction of the View.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53935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spotifymvp</a:t>
            </a:r>
            <a:r>
              <a:rPr lang="en-US" dirty="0" smtClean="0"/>
              <a:t>/example/</a:t>
            </a:r>
            <a:r>
              <a:rPr lang="en-US" dirty="0" err="1" smtClean="0"/>
              <a:t>ui</a:t>
            </a:r>
            <a:r>
              <a:rPr lang="en-US" dirty="0" smtClean="0"/>
              <a:t>/fragment/</a:t>
            </a:r>
            <a:r>
              <a:rPr lang="en-US" dirty="0" err="1" smtClean="0"/>
              <a:t>ArtistsFragment.java</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904052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view</a:t>
            </a:r>
            <a:r>
              <a:rPr lang="en-US" baseline="0" dirty="0" smtClean="0"/>
              <a:t> implementation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59562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761718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 loading data from Spotify</a:t>
            </a:r>
            <a:r>
              <a:rPr lang="en-US" baseline="0" dirty="0" smtClean="0"/>
              <a:t> API – </a:t>
            </a:r>
            <a:r>
              <a:rPr lang="en-US" baseline="0" dirty="0" err="1" smtClean="0"/>
              <a:t>loadDataFromAPI</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616359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919835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46522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ViewModel</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49440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real model, just a simulation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211911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=siD9Ll_D93s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170000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is some vocabulary that is relevant for getting familiar and understanding this approach in a better way:</a:t>
            </a:r>
          </a:p>
          <a:p>
            <a:r>
              <a:rPr lang="en-US" sz="1200" b="1" i="0" kern="1200" dirty="0" smtClean="0">
                <a:solidFill>
                  <a:schemeClr val="tx1"/>
                </a:solidFill>
                <a:effectLst/>
                <a:latin typeface="+mn-lt"/>
                <a:ea typeface="+mn-ea"/>
                <a:cs typeface="+mn-cs"/>
              </a:rPr>
              <a:t>Entities:</a:t>
            </a:r>
            <a:r>
              <a:rPr lang="en-US" sz="1200" b="0" i="0" kern="1200" dirty="0" smtClean="0">
                <a:solidFill>
                  <a:schemeClr val="tx1"/>
                </a:solidFill>
                <a:effectLst/>
                <a:latin typeface="+mn-lt"/>
                <a:ea typeface="+mn-ea"/>
                <a:cs typeface="+mn-cs"/>
              </a:rPr>
              <a:t> These are the business objects of the application.</a:t>
            </a:r>
          </a:p>
          <a:p>
            <a:r>
              <a:rPr lang="en-US" sz="1200" b="1" i="0" kern="1200" dirty="0" smtClean="0">
                <a:solidFill>
                  <a:schemeClr val="tx1"/>
                </a:solidFill>
                <a:effectLst/>
                <a:latin typeface="+mn-lt"/>
                <a:ea typeface="+mn-ea"/>
                <a:cs typeface="+mn-cs"/>
              </a:rPr>
              <a:t>Use Cases:</a:t>
            </a:r>
            <a:r>
              <a:rPr lang="en-US" sz="1200" b="0" i="0" kern="1200" dirty="0" smtClean="0">
                <a:solidFill>
                  <a:schemeClr val="tx1"/>
                </a:solidFill>
                <a:effectLst/>
                <a:latin typeface="+mn-lt"/>
                <a:ea typeface="+mn-ea"/>
                <a:cs typeface="+mn-cs"/>
              </a:rPr>
              <a:t> These use cases orchestrate the flow of data to and from the entities. Are also called Interactors.</a:t>
            </a:r>
          </a:p>
          <a:p>
            <a:r>
              <a:rPr lang="en-US" sz="1200" b="1" i="0" kern="1200" dirty="0" smtClean="0">
                <a:solidFill>
                  <a:schemeClr val="tx1"/>
                </a:solidFill>
                <a:effectLst/>
                <a:latin typeface="+mn-lt"/>
                <a:ea typeface="+mn-ea"/>
                <a:cs typeface="+mn-cs"/>
              </a:rPr>
              <a:t>Interface Adapters:</a:t>
            </a:r>
            <a:r>
              <a:rPr lang="en-US" sz="1200" b="0" i="0" kern="1200" dirty="0" smtClean="0">
                <a:solidFill>
                  <a:schemeClr val="tx1"/>
                </a:solidFill>
                <a:effectLst/>
                <a:latin typeface="+mn-lt"/>
                <a:ea typeface="+mn-ea"/>
                <a:cs typeface="+mn-cs"/>
              </a:rPr>
              <a:t> This set of adapters convert data from the format most convenient for the use cases and entities. Presenters and Controllers belong here.</a:t>
            </a:r>
          </a:p>
          <a:p>
            <a:r>
              <a:rPr lang="en-US" sz="1200" b="1" i="0" kern="1200" dirty="0" smtClean="0">
                <a:solidFill>
                  <a:schemeClr val="tx1"/>
                </a:solidFill>
                <a:effectLst/>
                <a:latin typeface="+mn-lt"/>
                <a:ea typeface="+mn-ea"/>
                <a:cs typeface="+mn-cs"/>
              </a:rPr>
              <a:t>Frameworks and Drivers:</a:t>
            </a:r>
            <a:r>
              <a:rPr lang="en-US" sz="1200" b="0" i="0" kern="1200" dirty="0" smtClean="0">
                <a:solidFill>
                  <a:schemeClr val="tx1"/>
                </a:solidFill>
                <a:effectLst/>
                <a:latin typeface="+mn-lt"/>
                <a:ea typeface="+mn-ea"/>
                <a:cs typeface="+mn-cs"/>
              </a:rPr>
              <a:t> This is where all the details go: UI, tools, frameworks, etc.</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550448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objective is the </a:t>
            </a:r>
            <a:r>
              <a:rPr lang="en-US" sz="1200" b="1" i="0" kern="1200" dirty="0" smtClean="0">
                <a:solidFill>
                  <a:schemeClr val="tx1"/>
                </a:solidFill>
                <a:effectLst/>
                <a:latin typeface="+mn-lt"/>
                <a:ea typeface="+mn-ea"/>
                <a:cs typeface="+mn-cs"/>
              </a:rPr>
              <a:t>separation of concerns</a:t>
            </a:r>
            <a:r>
              <a:rPr lang="en-US" sz="1200" b="0" i="0" kern="1200" dirty="0" smtClean="0">
                <a:solidFill>
                  <a:schemeClr val="tx1"/>
                </a:solidFill>
                <a:effectLst/>
                <a:latin typeface="+mn-lt"/>
                <a:ea typeface="+mn-ea"/>
                <a:cs typeface="+mn-cs"/>
              </a:rPr>
              <a:t> by keeping the business rules not knowing anything at all about the outside world, thus, they can can be tested without any dependency to any external element.</a:t>
            </a:r>
          </a:p>
          <a:p>
            <a:r>
              <a:rPr lang="en-US" sz="1200" b="0" i="0" kern="1200" dirty="0" smtClean="0">
                <a:solidFill>
                  <a:schemeClr val="tx1"/>
                </a:solidFill>
                <a:effectLst/>
                <a:latin typeface="+mn-lt"/>
                <a:ea typeface="+mn-ea"/>
                <a:cs typeface="+mn-cs"/>
              </a:rPr>
              <a:t>To achieve this, </a:t>
            </a:r>
            <a:r>
              <a:rPr lang="en-US" sz="1200" b="1" i="0" kern="1200" dirty="0" smtClean="0">
                <a:solidFill>
                  <a:schemeClr val="tx1"/>
                </a:solidFill>
                <a:effectLst/>
                <a:latin typeface="+mn-lt"/>
                <a:ea typeface="+mn-ea"/>
                <a:cs typeface="+mn-cs"/>
              </a:rPr>
              <a:t>my proposal is about breaking up the project into 3 different layers,</a:t>
            </a:r>
            <a:r>
              <a:rPr lang="en-US" sz="1200" b="0" i="0" kern="1200" dirty="0" smtClean="0">
                <a:solidFill>
                  <a:schemeClr val="tx1"/>
                </a:solidFill>
                <a:effectLst/>
                <a:latin typeface="+mn-lt"/>
                <a:ea typeface="+mn-ea"/>
                <a:cs typeface="+mn-cs"/>
              </a:rPr>
              <a:t> in which each one has its own purpose and works separately from the others.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59287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 here, where the logic related with views and animations happens. It uses no more than </a:t>
            </a:r>
            <a:r>
              <a:rPr lang="en-US" sz="1200" b="0" i="0" kern="1200" dirty="0" err="1" smtClean="0">
                <a:solidFill>
                  <a:schemeClr val="tx1"/>
                </a:solidFill>
                <a:effectLst/>
                <a:latin typeface="+mn-lt"/>
                <a:ea typeface="+mn-ea"/>
                <a:cs typeface="+mn-cs"/>
              </a:rPr>
              <a:t>a</a:t>
            </a:r>
            <a:r>
              <a:rPr lang="en-US" sz="1200" b="1" i="0" kern="1200" dirty="0" err="1" smtClean="0">
                <a:solidFill>
                  <a:schemeClr val="tx1"/>
                </a:solidFill>
                <a:effectLst/>
                <a:latin typeface="+mn-lt"/>
                <a:ea typeface="+mn-ea"/>
                <a:cs typeface="+mn-cs"/>
              </a:rPr>
              <a:t>Model</a:t>
            </a:r>
            <a:r>
              <a:rPr lang="en-US" sz="1200" b="1" i="0" kern="1200" dirty="0" smtClean="0">
                <a:solidFill>
                  <a:schemeClr val="tx1"/>
                </a:solidFill>
                <a:effectLst/>
                <a:latin typeface="+mn-lt"/>
                <a:ea typeface="+mn-ea"/>
                <a:cs typeface="+mn-cs"/>
              </a:rPr>
              <a:t> View Presenter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MVP</a:t>
            </a:r>
            <a:r>
              <a:rPr lang="en-US" sz="1200" b="0" i="0" kern="1200" dirty="0" smtClean="0">
                <a:solidFill>
                  <a:schemeClr val="tx1"/>
                </a:solidFill>
                <a:effectLst/>
                <a:latin typeface="+mn-lt"/>
                <a:ea typeface="+mn-ea"/>
                <a:cs typeface="+mn-cs"/>
              </a:rPr>
              <a:t> from now on), but you can use any other pattern like MVC or MVVM. I will not get into details on it, but here </a:t>
            </a:r>
            <a:r>
              <a:rPr lang="en-US" sz="1200" b="1" i="0" kern="1200" dirty="0" smtClean="0">
                <a:solidFill>
                  <a:schemeClr val="tx1"/>
                </a:solidFill>
                <a:effectLst/>
                <a:latin typeface="+mn-lt"/>
                <a:ea typeface="+mn-ea"/>
                <a:cs typeface="+mn-cs"/>
              </a:rPr>
              <a:t>fragments and activities are only views,</a:t>
            </a:r>
            <a:r>
              <a:rPr lang="en-US" sz="1200" b="0" i="0" kern="1200" dirty="0" smtClean="0">
                <a:solidFill>
                  <a:schemeClr val="tx1"/>
                </a:solidFill>
                <a:effectLst/>
                <a:latin typeface="+mn-lt"/>
                <a:ea typeface="+mn-ea"/>
                <a:cs typeface="+mn-cs"/>
              </a:rPr>
              <a:t> there is no logic inside them other than UI logic, and this is where all the rendering stuff takes place.</a:t>
            </a:r>
            <a:r>
              <a:rPr lang="en-US" dirty="0" smtClean="0"/>
              <a:t/>
            </a:r>
            <a:br>
              <a:rPr lang="en-US" dirty="0" smtClean="0"/>
            </a:br>
            <a:r>
              <a:rPr lang="en-US" sz="1200" b="1" i="0" kern="1200" dirty="0" smtClean="0">
                <a:solidFill>
                  <a:schemeClr val="tx1"/>
                </a:solidFill>
                <a:effectLst/>
                <a:latin typeface="+mn-lt"/>
                <a:ea typeface="+mn-ea"/>
                <a:cs typeface="+mn-cs"/>
              </a:rPr>
              <a:t>Presenters</a:t>
            </a:r>
            <a:r>
              <a:rPr lang="en-US" sz="1200" b="0" i="0" kern="1200" dirty="0" smtClean="0">
                <a:solidFill>
                  <a:schemeClr val="tx1"/>
                </a:solidFill>
                <a:effectLst/>
                <a:latin typeface="+mn-lt"/>
                <a:ea typeface="+mn-ea"/>
                <a:cs typeface="+mn-cs"/>
              </a:rPr>
              <a:t> in this layer are composed with </a:t>
            </a:r>
            <a:r>
              <a:rPr lang="en-US" sz="1200" b="1" i="0" kern="1200" dirty="0" smtClean="0">
                <a:solidFill>
                  <a:schemeClr val="tx1"/>
                </a:solidFill>
                <a:effectLst/>
                <a:latin typeface="+mn-lt"/>
                <a:ea typeface="+mn-ea"/>
                <a:cs typeface="+mn-cs"/>
              </a:rPr>
              <a:t>interactors (use cases)</a:t>
            </a:r>
            <a:r>
              <a:rPr lang="en-US" sz="1200" b="0" i="0" kern="1200" dirty="0" smtClean="0">
                <a:solidFill>
                  <a:schemeClr val="tx1"/>
                </a:solidFill>
                <a:effectLst/>
                <a:latin typeface="+mn-lt"/>
                <a:ea typeface="+mn-ea"/>
                <a:cs typeface="+mn-cs"/>
              </a:rPr>
              <a:t> that perform the job in a new thread outside the android UI thread, and come back using a callback with the data that will be rendered in the view.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504011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Business rules here: all the logic happens in this layer.</a:t>
            </a:r>
            <a:r>
              <a:rPr lang="en-US" sz="1200" b="0" i="0" kern="1200" dirty="0" smtClean="0">
                <a:solidFill>
                  <a:schemeClr val="tx1"/>
                </a:solidFill>
                <a:effectLst/>
                <a:latin typeface="+mn-lt"/>
                <a:ea typeface="+mn-ea"/>
                <a:cs typeface="+mn-cs"/>
              </a:rPr>
              <a:t> Regarding the android project, you will see all the interactors (use cases) implementations here as well.</a:t>
            </a:r>
            <a:r>
              <a:rPr lang="en-US" dirty="0" smtClean="0"/>
              <a:t/>
            </a:r>
            <a:br>
              <a:rPr lang="en-US" dirty="0" smtClean="0"/>
            </a:br>
            <a:r>
              <a:rPr lang="en-US" sz="1200" b="1" i="0" kern="1200" dirty="0" smtClean="0">
                <a:solidFill>
                  <a:schemeClr val="tx1"/>
                </a:solidFill>
                <a:effectLst/>
                <a:latin typeface="+mn-lt"/>
                <a:ea typeface="+mn-ea"/>
                <a:cs typeface="+mn-cs"/>
              </a:rPr>
              <a:t>This layer is a pure java module without any android dependencies.</a:t>
            </a:r>
            <a:r>
              <a:rPr lang="en-US" sz="1200" b="0" i="0" kern="1200" dirty="0" smtClean="0">
                <a:solidFill>
                  <a:schemeClr val="tx1"/>
                </a:solidFill>
                <a:effectLst/>
                <a:latin typeface="+mn-lt"/>
                <a:ea typeface="+mn-ea"/>
                <a:cs typeface="+mn-cs"/>
              </a:rPr>
              <a:t> All the external components use interfaces when connecting to the business objects.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482705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All data needed for the application comes from this layer through a </a:t>
            </a:r>
            <a:r>
              <a:rPr lang="en-US" sz="1200" b="1" i="0" kern="1200" dirty="0" err="1" smtClean="0">
                <a:solidFill>
                  <a:schemeClr val="tx1"/>
                </a:solidFill>
                <a:effectLst/>
                <a:latin typeface="+mn-lt"/>
                <a:ea typeface="+mn-ea"/>
                <a:cs typeface="+mn-cs"/>
              </a:rPr>
              <a:t>UserRepository</a:t>
            </a:r>
            <a:r>
              <a:rPr lang="en-US" sz="1200" b="1" i="0" kern="1200" dirty="0" smtClean="0">
                <a:solidFill>
                  <a:schemeClr val="tx1"/>
                </a:solidFill>
                <a:effectLst/>
                <a:latin typeface="+mn-lt"/>
                <a:ea typeface="+mn-ea"/>
                <a:cs typeface="+mn-cs"/>
              </a:rPr>
              <a:t> implementation (the interface is in the domain layer) that uses a </a:t>
            </a:r>
            <a:r>
              <a:rPr lang="en-US" sz="1200" b="1" i="0" u="none" strike="noStrike" kern="1200" dirty="0" smtClean="0">
                <a:solidFill>
                  <a:schemeClr val="tx1"/>
                </a:solidFill>
                <a:effectLst/>
                <a:latin typeface="+mn-lt"/>
                <a:ea typeface="+mn-ea"/>
                <a:cs typeface="+mn-cs"/>
                <a:hlinkClick r:id="rId3"/>
              </a:rPr>
              <a:t>Repository Pattern</a:t>
            </a:r>
            <a:r>
              <a:rPr lang="en-US" sz="1200" b="1" i="0" kern="1200" dirty="0" smtClean="0">
                <a:solidFill>
                  <a:schemeClr val="tx1"/>
                </a:solidFill>
                <a:effectLst/>
                <a:latin typeface="+mn-lt"/>
                <a:ea typeface="+mn-ea"/>
                <a:cs typeface="+mn-cs"/>
              </a:rPr>
              <a:t> with a strategy that, through a factory, picks different data sources depending on certain conditions.</a:t>
            </a:r>
            <a:r>
              <a:rPr lang="en-US" dirty="0" smtClean="0"/>
              <a:t/>
            </a:r>
            <a:br>
              <a:rPr lang="en-US" dirty="0" smtClean="0"/>
            </a:br>
            <a:r>
              <a:rPr lang="en-US" sz="1200" b="0" i="0" kern="1200" dirty="0" smtClean="0">
                <a:solidFill>
                  <a:schemeClr val="tx1"/>
                </a:solidFill>
                <a:effectLst/>
                <a:latin typeface="+mn-lt"/>
                <a:ea typeface="+mn-ea"/>
                <a:cs typeface="+mn-cs"/>
              </a:rPr>
              <a:t>For instance, when getting a user by id, the disk cache data source will be selected if the user already exists in cache, otherwise the cloud will be queried to retrieve the data and later save it to the disk cache.</a:t>
            </a:r>
            <a:r>
              <a:rPr lang="en-US" dirty="0" smtClean="0"/>
              <a:t/>
            </a:r>
            <a:br>
              <a:rPr lang="en-US" dirty="0" smtClean="0"/>
            </a:br>
            <a:r>
              <a:rPr lang="en-US" sz="1200" b="1" i="0" kern="1200" dirty="0" smtClean="0">
                <a:solidFill>
                  <a:schemeClr val="tx1"/>
                </a:solidFill>
                <a:effectLst/>
                <a:latin typeface="+mn-lt"/>
                <a:ea typeface="+mn-ea"/>
                <a:cs typeface="+mn-cs"/>
              </a:rPr>
              <a:t>The idea behind all this is that the data origin is transparent for the client,</a:t>
            </a:r>
            <a:r>
              <a:rPr lang="en-US" sz="1200" b="0" i="0" kern="1200" dirty="0" smtClean="0">
                <a:solidFill>
                  <a:schemeClr val="tx1"/>
                </a:solidFill>
                <a:effectLst/>
                <a:latin typeface="+mn-lt"/>
                <a:ea typeface="+mn-ea"/>
                <a:cs typeface="+mn-cs"/>
              </a:rPr>
              <a:t> which does not care if the data is coming from memory, disk or the cloud, the only truth is that the data will arrive and will be got.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258334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medium.com</a:t>
            </a:r>
            <a:r>
              <a:rPr lang="en-US" dirty="0" smtClean="0"/>
              <a:t>/@</a:t>
            </a:r>
            <a:r>
              <a:rPr lang="en-US" dirty="0" err="1" smtClean="0"/>
              <a:t>dmilicic</a:t>
            </a:r>
            <a:r>
              <a:rPr lang="en-US" dirty="0" smtClean="0"/>
              <a:t>/a-detailed-guide-on-developing-android-apps-using-the-clean-architecture-pattern-d38d71e94029#.cvw2vjcr2</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90882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55125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/wiki/SOLID_(object-</a:t>
            </a:r>
            <a:r>
              <a:rPr lang="en-US" dirty="0" err="1" smtClean="0"/>
              <a:t>oriented_design</a:t>
            </a:r>
            <a:r>
              <a:rPr lang="en-US" dirty="0" smtClean="0"/>
              <a:t>)</a:t>
            </a:r>
          </a:p>
          <a:p>
            <a:endParaRPr lang="en-US" dirty="0" smtClean="0"/>
          </a:p>
          <a:p>
            <a:r>
              <a:rPr lang="en-US" sz="1200" b="0" i="0" kern="1200" dirty="0" smtClean="0">
                <a:solidFill>
                  <a:schemeClr val="tx1"/>
                </a:solidFill>
                <a:effectLst/>
                <a:latin typeface="+mn-lt"/>
                <a:ea typeface="+mn-ea"/>
                <a:cs typeface="+mn-cs"/>
              </a:rPr>
              <a:t>LSP - Functions that use pointers or references to base classes must be able to use objects of derived classes without knowing it.</a:t>
            </a:r>
          </a:p>
          <a:p>
            <a:r>
              <a:rPr lang="en-US" sz="1200" b="0" i="0" kern="1200" dirty="0" smtClean="0">
                <a:solidFill>
                  <a:schemeClr val="tx1"/>
                </a:solidFill>
                <a:effectLst/>
                <a:latin typeface="+mn-lt"/>
                <a:ea typeface="+mn-ea"/>
                <a:cs typeface="+mn-cs"/>
              </a:rPr>
              <a:t>if every time you call Foo on a Derived object, it gives exactly the same results as calling Foo on a Base object, as long as </a:t>
            </a:r>
            <a:r>
              <a:rPr lang="en-US" sz="1200" b="0" i="0" kern="1200" dirty="0" err="1" smtClean="0">
                <a:solidFill>
                  <a:schemeClr val="tx1"/>
                </a:solidFill>
                <a:effectLst/>
                <a:latin typeface="+mn-lt"/>
                <a:ea typeface="+mn-ea"/>
                <a:cs typeface="+mn-cs"/>
              </a:rPr>
              <a:t>arg</a:t>
            </a:r>
            <a:r>
              <a:rPr lang="en-US" sz="1200" b="0" i="0" kern="1200" dirty="0" smtClean="0">
                <a:solidFill>
                  <a:schemeClr val="tx1"/>
                </a:solidFill>
                <a:effectLst/>
                <a:latin typeface="+mn-lt"/>
                <a:ea typeface="+mn-ea"/>
                <a:cs typeface="+mn-cs"/>
              </a:rPr>
              <a:t> is the same.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interface-segregation principle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ISP</a:t>
            </a:r>
            <a:r>
              <a:rPr lang="en-US" sz="1200" b="0" i="0" kern="1200" dirty="0" smtClean="0">
                <a:solidFill>
                  <a:schemeClr val="tx1"/>
                </a:solidFill>
                <a:effectLst/>
                <a:latin typeface="+mn-lt"/>
                <a:ea typeface="+mn-ea"/>
                <a:cs typeface="+mn-cs"/>
              </a:rPr>
              <a:t>) states that no client should be forced to depend on methods it does not use.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ISP splits interfaces that are very large into smaller and more specific ones so that clients will only have to know about the methods that are of interest to them.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Xerox had created a new printer system that could perform a variety of tasks such as stapling and faxing. The software for this system was created from the ground up. As the software grew, making modifications became more and more difficult so that even the smallest change would take a redeployment cycle of an hour, which made development nearly impossible.</a:t>
            </a:r>
          </a:p>
          <a:p>
            <a:r>
              <a:rPr lang="en-US" sz="1200" b="0" i="0" kern="1200" dirty="0" smtClean="0">
                <a:solidFill>
                  <a:schemeClr val="tx1"/>
                </a:solidFill>
                <a:effectLst/>
                <a:latin typeface="+mn-lt"/>
                <a:ea typeface="+mn-ea"/>
                <a:cs typeface="+mn-cs"/>
              </a:rPr>
              <a:t>The design problem was that a single Job class was used by almost all of the tasks. Whenever a print job or a stapling job needed to be performed, a call was made to the Job class. This resulted in a 'fat' class with multitudes of methods specific to a variety of different clients. Because of this design, a staple job would know about all the methods of the print job, even though there was no use for them.</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652103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how and where do we start the Interactor when an app resumes? Everything that is not strictly view related should go into the Presenter class. This helps achieve </a:t>
            </a:r>
            <a:r>
              <a:rPr lang="en-US" sz="1200" b="1" i="0" u="none" strike="noStrike" kern="1200" dirty="0" smtClean="0">
                <a:solidFill>
                  <a:schemeClr val="tx1"/>
                </a:solidFill>
                <a:effectLst/>
                <a:latin typeface="+mn-lt"/>
                <a:ea typeface="+mn-ea"/>
                <a:cs typeface="+mn-cs"/>
                <a:hlinkClick r:id="rId3"/>
              </a:rPr>
              <a:t>separation of concerns</a:t>
            </a:r>
            <a:r>
              <a:rPr lang="en-US" sz="1200" b="0" i="0" kern="1200" dirty="0" smtClean="0">
                <a:solidFill>
                  <a:schemeClr val="tx1"/>
                </a:solidFill>
                <a:effectLst/>
                <a:latin typeface="+mn-lt"/>
                <a:ea typeface="+mn-ea"/>
                <a:cs typeface="+mn-cs"/>
              </a:rPr>
              <a:t> and prevents the Activity classes from getting bloated. This includes all code working with Interactors.</a:t>
            </a:r>
          </a:p>
          <a:p>
            <a:r>
              <a:rPr lang="en-US" sz="1200" b="0" i="0" kern="1200" dirty="0" smtClean="0">
                <a:solidFill>
                  <a:schemeClr val="tx1"/>
                </a:solidFill>
                <a:effectLst/>
                <a:latin typeface="+mn-lt"/>
                <a:ea typeface="+mn-ea"/>
                <a:cs typeface="+mn-cs"/>
              </a:rPr>
              <a:t>In our </a:t>
            </a:r>
            <a:r>
              <a:rPr lang="en-US" sz="1200" b="1"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class we override the </a:t>
            </a:r>
            <a:r>
              <a:rPr lang="en-US" sz="1200" b="1" i="1" kern="1200" dirty="0" err="1" smtClean="0">
                <a:solidFill>
                  <a:schemeClr val="tx1"/>
                </a:solidFill>
                <a:effectLst/>
                <a:latin typeface="+mn-lt"/>
                <a:ea typeface="+mn-ea"/>
                <a:cs typeface="+mn-cs"/>
              </a:rPr>
              <a:t>onResume</a:t>
            </a:r>
            <a:r>
              <a:rPr lang="en-US" sz="1200" b="1"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method:</a:t>
            </a:r>
          </a:p>
          <a:p>
            <a:endParaRPr lang="en-US" dirty="0" smtClean="0"/>
          </a:p>
          <a:p>
            <a:r>
              <a:rPr lang="en-US" sz="1200" b="0" i="0" kern="1200" dirty="0" smtClean="0">
                <a:solidFill>
                  <a:schemeClr val="tx1"/>
                </a:solidFill>
                <a:effectLst/>
                <a:latin typeface="+mn-lt"/>
                <a:ea typeface="+mn-ea"/>
                <a:cs typeface="+mn-cs"/>
              </a:rPr>
              <a:t>All </a:t>
            </a:r>
            <a:r>
              <a:rPr lang="en-US" sz="1200" b="1" i="0" kern="1200" dirty="0" smtClean="0">
                <a:solidFill>
                  <a:schemeClr val="tx1"/>
                </a:solidFill>
                <a:effectLst/>
                <a:latin typeface="+mn-lt"/>
                <a:ea typeface="+mn-ea"/>
                <a:cs typeface="+mn-cs"/>
              </a:rPr>
              <a:t>Presenter</a:t>
            </a:r>
            <a:r>
              <a:rPr lang="en-US" sz="1200" b="0" i="0" kern="1200" dirty="0" smtClean="0">
                <a:solidFill>
                  <a:schemeClr val="tx1"/>
                </a:solidFill>
                <a:effectLst/>
                <a:latin typeface="+mn-lt"/>
                <a:ea typeface="+mn-ea"/>
                <a:cs typeface="+mn-cs"/>
              </a:rPr>
              <a:t> objects implement the </a:t>
            </a:r>
            <a:r>
              <a:rPr lang="en-US" sz="1200" b="1" i="1" kern="1200" dirty="0" smtClean="0">
                <a:solidFill>
                  <a:schemeClr val="tx1"/>
                </a:solidFill>
                <a:effectLst/>
                <a:latin typeface="+mn-lt"/>
                <a:ea typeface="+mn-ea"/>
                <a:cs typeface="+mn-cs"/>
              </a:rPr>
              <a:t>resume()</a:t>
            </a:r>
            <a:r>
              <a:rPr lang="en-US" sz="1200" b="0" i="0" kern="1200" dirty="0" smtClean="0">
                <a:solidFill>
                  <a:schemeClr val="tx1"/>
                </a:solidFill>
                <a:effectLst/>
                <a:latin typeface="+mn-lt"/>
                <a:ea typeface="+mn-ea"/>
                <a:cs typeface="+mn-cs"/>
              </a:rPr>
              <a:t> method when they </a:t>
            </a:r>
            <a:r>
              <a:rPr lang="en-US" sz="1200" b="0" i="0" kern="1200" dirty="0" err="1" smtClean="0">
                <a:solidFill>
                  <a:schemeClr val="tx1"/>
                </a:solidFill>
                <a:effectLst/>
                <a:latin typeface="+mn-lt"/>
                <a:ea typeface="+mn-ea"/>
                <a:cs typeface="+mn-cs"/>
              </a:rPr>
              <a:t>extend</a:t>
            </a:r>
            <a:r>
              <a:rPr lang="en-US" sz="1200" b="1" i="0" kern="1200" dirty="0" err="1" smtClean="0">
                <a:solidFill>
                  <a:schemeClr val="tx1"/>
                </a:solidFill>
                <a:effectLst/>
                <a:latin typeface="+mn-lt"/>
                <a:ea typeface="+mn-ea"/>
                <a:cs typeface="+mn-cs"/>
              </a:rPr>
              <a:t>BasePresenter</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000594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start the Interactor inside the </a:t>
            </a:r>
            <a:r>
              <a:rPr lang="en-US" sz="1200" b="1" i="0" kern="1200" dirty="0" err="1" smtClean="0">
                <a:solidFill>
                  <a:schemeClr val="tx1"/>
                </a:solidFill>
                <a:effectLst/>
                <a:latin typeface="+mn-lt"/>
                <a:ea typeface="+mn-ea"/>
                <a:cs typeface="+mn-cs"/>
              </a:rPr>
              <a:t>MainPresenter</a:t>
            </a:r>
            <a:r>
              <a:rPr lang="en-US" sz="1200" b="0" i="0" kern="1200" dirty="0" smtClean="0">
                <a:solidFill>
                  <a:schemeClr val="tx1"/>
                </a:solidFill>
                <a:effectLst/>
                <a:latin typeface="+mn-lt"/>
                <a:ea typeface="+mn-ea"/>
                <a:cs typeface="+mn-cs"/>
              </a:rPr>
              <a:t> class in the </a:t>
            </a:r>
            <a:r>
              <a:rPr lang="en-US" sz="1200" b="1" i="1" kern="1200" dirty="0" smtClean="0">
                <a:solidFill>
                  <a:schemeClr val="tx1"/>
                </a:solidFill>
                <a:effectLst/>
                <a:latin typeface="+mn-lt"/>
                <a:ea typeface="+mn-ea"/>
                <a:cs typeface="+mn-cs"/>
              </a:rPr>
              <a:t>resume()</a:t>
            </a:r>
            <a:r>
              <a:rPr lang="en-US" sz="1200" b="0" i="0" kern="1200" dirty="0" smtClean="0">
                <a:solidFill>
                  <a:schemeClr val="tx1"/>
                </a:solidFill>
                <a:effectLst/>
                <a:latin typeface="+mn-lt"/>
                <a:ea typeface="+mn-ea"/>
                <a:cs typeface="+mn-cs"/>
              </a:rPr>
              <a:t>method:</a:t>
            </a:r>
          </a:p>
          <a:p>
            <a:r>
              <a:rPr lang="en-US" sz="1200" b="0" i="0" kern="1200" dirty="0" smtClean="0">
                <a:solidFill>
                  <a:schemeClr val="tx1"/>
                </a:solidFill>
                <a:effectLst/>
                <a:latin typeface="+mn-lt"/>
                <a:ea typeface="+mn-ea"/>
                <a:cs typeface="+mn-cs"/>
              </a:rPr>
              <a:t>The </a:t>
            </a:r>
            <a:r>
              <a:rPr lang="en-US" sz="1200" b="1" i="1" kern="1200" dirty="0" smtClean="0">
                <a:solidFill>
                  <a:schemeClr val="tx1"/>
                </a:solidFill>
                <a:effectLst/>
                <a:latin typeface="+mn-lt"/>
                <a:ea typeface="+mn-ea"/>
                <a:cs typeface="+mn-cs"/>
              </a:rPr>
              <a:t>execute()</a:t>
            </a:r>
            <a:r>
              <a:rPr lang="en-US" sz="1200" b="0" i="0" kern="1200" dirty="0" smtClean="0">
                <a:solidFill>
                  <a:schemeClr val="tx1"/>
                </a:solidFill>
                <a:effectLst/>
                <a:latin typeface="+mn-lt"/>
                <a:ea typeface="+mn-ea"/>
                <a:cs typeface="+mn-cs"/>
              </a:rPr>
              <a:t> method will just execute the </a:t>
            </a:r>
            <a:r>
              <a:rPr lang="en-US" sz="1200" b="1" i="1" kern="1200" dirty="0" smtClean="0">
                <a:solidFill>
                  <a:schemeClr val="tx1"/>
                </a:solidFill>
                <a:effectLst/>
                <a:latin typeface="+mn-lt"/>
                <a:ea typeface="+mn-ea"/>
                <a:cs typeface="+mn-cs"/>
              </a:rPr>
              <a:t>run()</a:t>
            </a:r>
            <a:r>
              <a:rPr lang="en-US" sz="1200" b="0" i="0" kern="1200" dirty="0" smtClean="0">
                <a:solidFill>
                  <a:schemeClr val="tx1"/>
                </a:solidFill>
                <a:effectLst/>
                <a:latin typeface="+mn-lt"/>
                <a:ea typeface="+mn-ea"/>
                <a:cs typeface="+mn-cs"/>
              </a:rPr>
              <a:t> method of </a:t>
            </a:r>
            <a:r>
              <a:rPr lang="en-US" sz="1200" b="0" i="0" kern="1200" dirty="0" err="1" smtClean="0">
                <a:solidFill>
                  <a:schemeClr val="tx1"/>
                </a:solidFill>
                <a:effectLst/>
                <a:latin typeface="+mn-lt"/>
                <a:ea typeface="+mn-ea"/>
                <a:cs typeface="+mn-cs"/>
              </a:rPr>
              <a:t>the</a:t>
            </a:r>
            <a:r>
              <a:rPr lang="en-US" sz="1200" b="1" i="0" kern="1200" dirty="0" err="1" smtClean="0">
                <a:solidFill>
                  <a:schemeClr val="tx1"/>
                </a:solidFill>
                <a:effectLst/>
                <a:latin typeface="+mn-lt"/>
                <a:ea typeface="+mn-ea"/>
                <a:cs typeface="+mn-cs"/>
              </a:rPr>
              <a:t>WelcomingInteractorImpl</a:t>
            </a:r>
            <a:r>
              <a:rPr lang="en-US" sz="1200" b="0" i="0" kern="1200" dirty="0" smtClean="0">
                <a:solidFill>
                  <a:schemeClr val="tx1"/>
                </a:solidFill>
                <a:effectLst/>
                <a:latin typeface="+mn-lt"/>
                <a:ea typeface="+mn-ea"/>
                <a:cs typeface="+mn-cs"/>
              </a:rPr>
              <a:t> in a background thread. </a:t>
            </a:r>
          </a:p>
          <a:p>
            <a:r>
              <a:rPr lang="en-US" sz="1200" b="0" i="0" kern="1200" dirty="0" smtClean="0">
                <a:solidFill>
                  <a:schemeClr val="tx1"/>
                </a:solidFill>
                <a:effectLst/>
                <a:latin typeface="+mn-lt"/>
                <a:ea typeface="+mn-ea"/>
                <a:cs typeface="+mn-cs"/>
              </a:rPr>
              <a:t>The </a:t>
            </a:r>
            <a:r>
              <a:rPr lang="en-US" sz="1200" b="1" i="1" kern="1200" dirty="0" smtClean="0">
                <a:solidFill>
                  <a:schemeClr val="tx1"/>
                </a:solidFill>
                <a:effectLst/>
                <a:latin typeface="+mn-lt"/>
                <a:ea typeface="+mn-ea"/>
                <a:cs typeface="+mn-cs"/>
              </a:rPr>
              <a:t>run()</a:t>
            </a:r>
            <a:r>
              <a:rPr lang="en-US" sz="1200" b="0" i="0" kern="1200" dirty="0" smtClean="0">
                <a:solidFill>
                  <a:schemeClr val="tx1"/>
                </a:solidFill>
                <a:effectLst/>
                <a:latin typeface="+mn-lt"/>
                <a:ea typeface="+mn-ea"/>
                <a:cs typeface="+mn-cs"/>
              </a:rPr>
              <a:t> method can be seen in the </a:t>
            </a:r>
            <a:r>
              <a:rPr lang="en-US" sz="1200" b="1" i="1" kern="1200" dirty="0" smtClean="0">
                <a:solidFill>
                  <a:schemeClr val="tx1"/>
                </a:solidFill>
                <a:effectLst/>
                <a:latin typeface="+mn-lt"/>
                <a:ea typeface="+mn-ea"/>
                <a:cs typeface="+mn-cs"/>
              </a:rPr>
              <a:t>Writing a new Interactor</a:t>
            </a:r>
            <a:r>
              <a:rPr lang="en-US" sz="1200" b="0" i="0" kern="1200" dirty="0" smtClean="0">
                <a:solidFill>
                  <a:schemeClr val="tx1"/>
                </a:solidFill>
                <a:effectLst/>
                <a:latin typeface="+mn-lt"/>
                <a:ea typeface="+mn-ea"/>
                <a:cs typeface="+mn-cs"/>
              </a:rPr>
              <a:t> section.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910626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All Interactors are run in the background thread so there shouldn’t be any impact on UI performance.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Let’s create a new Interactor with a warm name of </a:t>
            </a:r>
            <a:r>
              <a:rPr lang="en-US" sz="1200" b="1" i="0" kern="1200" dirty="0" err="1" smtClean="0">
                <a:solidFill>
                  <a:schemeClr val="tx1"/>
                </a:solidFill>
                <a:effectLst/>
                <a:latin typeface="+mn-lt"/>
                <a:ea typeface="+mn-ea"/>
                <a:cs typeface="+mn-cs"/>
              </a:rPr>
              <a:t>WelcomingInteractor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Callback</a:t>
            </a:r>
            <a:r>
              <a:rPr lang="en-US" sz="1200" b="0" i="0" kern="1200" dirty="0" smtClean="0">
                <a:solidFill>
                  <a:schemeClr val="tx1"/>
                </a:solidFill>
                <a:effectLst/>
                <a:latin typeface="+mn-lt"/>
                <a:ea typeface="+mn-ea"/>
                <a:cs typeface="+mn-cs"/>
              </a:rPr>
              <a:t> is responsible for talking to the UI on the main thread, we put it into this Interactor’s interface so we don’t have to name it a </a:t>
            </a:r>
            <a:r>
              <a:rPr lang="en-US" sz="1200" b="0" i="1" kern="1200" dirty="0" err="1" smtClean="0">
                <a:solidFill>
                  <a:schemeClr val="tx1"/>
                </a:solidFill>
                <a:effectLst/>
                <a:latin typeface="+mn-lt"/>
                <a:ea typeface="+mn-ea"/>
                <a:cs typeface="+mn-cs"/>
              </a:rPr>
              <a:t>WelcomingInteractorCallback</a:t>
            </a:r>
            <a:r>
              <a:rPr lang="en-US" sz="1200" b="0" i="1"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to distinguish it from other callbacks.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331559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the implementation</a:t>
            </a:r>
            <a:r>
              <a:rPr lang="en-US" sz="1200" b="0" i="0" kern="1200" baseline="0" dirty="0" smtClean="0">
                <a:solidFill>
                  <a:schemeClr val="tx1"/>
                </a:solidFill>
                <a:effectLst/>
                <a:latin typeface="+mn-lt"/>
                <a:ea typeface="+mn-ea"/>
                <a:cs typeface="+mn-cs"/>
              </a:rPr>
              <a:t> of the code.</a:t>
            </a:r>
          </a:p>
          <a:p>
            <a:r>
              <a:rPr lang="en-US" sz="1200" b="0" i="0" kern="1200" dirty="0" smtClean="0">
                <a:solidFill>
                  <a:schemeClr val="tx1"/>
                </a:solidFill>
                <a:effectLst/>
                <a:latin typeface="+mn-lt"/>
                <a:ea typeface="+mn-ea"/>
                <a:cs typeface="+mn-cs"/>
              </a:rPr>
              <a:t>This just attempts to retrieve the message and sends the message or the error to the UI to display it. We notify the UI using our Callback which is actually going to be our Presenter. </a:t>
            </a:r>
            <a:r>
              <a:rPr lang="en-US" sz="1200" b="1" i="0" kern="1200" dirty="0" smtClean="0">
                <a:solidFill>
                  <a:schemeClr val="tx1"/>
                </a:solidFill>
                <a:effectLst/>
                <a:latin typeface="+mn-lt"/>
                <a:ea typeface="+mn-ea"/>
                <a:cs typeface="+mn-cs"/>
              </a:rPr>
              <a:t>That is the crux of our business logic. Everything else we need to do is framework dependent.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529599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Presentation code belongs to the </a:t>
            </a:r>
            <a:r>
              <a:rPr lang="en-US" sz="1200" b="1" i="0" kern="1200" dirty="0" smtClean="0">
                <a:solidFill>
                  <a:schemeClr val="tx1"/>
                </a:solidFill>
                <a:effectLst/>
                <a:latin typeface="+mn-lt"/>
                <a:ea typeface="+mn-ea"/>
                <a:cs typeface="+mn-cs"/>
              </a:rPr>
              <a:t>outer layer</a:t>
            </a:r>
            <a:r>
              <a:rPr lang="en-US" sz="1200" b="0" i="0" kern="1200" dirty="0" smtClean="0">
                <a:solidFill>
                  <a:schemeClr val="tx1"/>
                </a:solidFill>
                <a:effectLst/>
                <a:latin typeface="+mn-lt"/>
                <a:ea typeface="+mn-ea"/>
                <a:cs typeface="+mn-cs"/>
              </a:rPr>
              <a:t> in Clean. It consists of framework dependent code to display the UI to the user. We will use </a:t>
            </a:r>
            <a:r>
              <a:rPr lang="en-US" sz="1200" b="0" i="0" kern="1200" dirty="0" err="1" smtClean="0">
                <a:solidFill>
                  <a:schemeClr val="tx1"/>
                </a:solidFill>
                <a:effectLst/>
                <a:latin typeface="+mn-lt"/>
                <a:ea typeface="+mn-ea"/>
                <a:cs typeface="+mn-cs"/>
              </a:rPr>
              <a:t>the</a:t>
            </a:r>
            <a:r>
              <a:rPr lang="en-US" sz="1200" b="1"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class to display the welcome message to the user when the app resumes.</a:t>
            </a:r>
          </a:p>
          <a:p>
            <a:r>
              <a:rPr lang="en-US" sz="1200" b="0" i="0" kern="1200" dirty="0" smtClean="0">
                <a:solidFill>
                  <a:schemeClr val="tx1"/>
                </a:solidFill>
                <a:effectLst/>
                <a:latin typeface="+mn-lt"/>
                <a:ea typeface="+mn-ea"/>
                <a:cs typeface="+mn-cs"/>
              </a:rPr>
              <a:t>Let’s start by writing the interface of our </a:t>
            </a:r>
            <a:r>
              <a:rPr lang="en-US" sz="1200" b="1" i="0" kern="1200" dirty="0" smtClean="0">
                <a:solidFill>
                  <a:schemeClr val="tx1"/>
                </a:solidFill>
                <a:effectLst/>
                <a:latin typeface="+mn-lt"/>
                <a:ea typeface="+mn-ea"/>
                <a:cs typeface="+mn-cs"/>
              </a:rPr>
              <a:t>Presenter</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View</a:t>
            </a:r>
            <a:r>
              <a:rPr lang="en-US" sz="1200" b="0" i="0" kern="1200" dirty="0" smtClean="0">
                <a:solidFill>
                  <a:schemeClr val="tx1"/>
                </a:solidFill>
                <a:effectLst/>
                <a:latin typeface="+mn-lt"/>
                <a:ea typeface="+mn-ea"/>
                <a:cs typeface="+mn-cs"/>
              </a:rPr>
              <a:t>. The only thing our view needs to do is to display the welcome message: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814217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434055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518617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64</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79041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APP!!</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262326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getCart</a:t>
            </a:r>
            <a:r>
              <a:rPr lang="en-US" baseline="0" dirty="0" smtClean="0"/>
              <a:t> and return </a:t>
            </a:r>
            <a:r>
              <a:rPr lang="en-US" baseline="0" dirty="0" err="1" smtClean="0"/>
              <a:t>myCart</a:t>
            </a:r>
            <a:r>
              <a:rPr lang="en-US" baseline="0" dirty="0" smtClean="0"/>
              <a:t> calls go though the Controller.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23776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 the MVC pattern, the View layer is somewhat intelligent and can retrieve data directly from the Model. In the MVP pattern, the View is completely passive and data is always delivered to the View by the Presenter. Controllers in MVC can also be shared between multiple Views. In MVP, the View and the Presenter have a one-to-one relationship, therefore, the Presenter is tied to one View.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27364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3058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50424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10/31/16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10/31/16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10/31/16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10/31/16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10/31/16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11a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Model</a:t>
            </a:r>
          </a:p>
          <a:p>
            <a:pPr lvl="1"/>
            <a:r>
              <a:rPr lang="en-US" sz="2800" dirty="0"/>
              <a:t>D</a:t>
            </a:r>
            <a:r>
              <a:rPr lang="en-US" sz="2800" dirty="0" smtClean="0"/>
              <a:t>ata </a:t>
            </a:r>
            <a:r>
              <a:rPr lang="en-US" sz="2800" dirty="0"/>
              <a:t>to be presented, </a:t>
            </a:r>
            <a:r>
              <a:rPr lang="en-US" sz="2800" dirty="0" smtClean="0"/>
              <a:t>retrieved </a:t>
            </a:r>
            <a:r>
              <a:rPr lang="en-US" sz="2800" dirty="0"/>
              <a:t>from a file, database or web service</a:t>
            </a:r>
          </a:p>
          <a:p>
            <a:r>
              <a:rPr lang="en-US" sz="3200" dirty="0" smtClean="0"/>
              <a:t>View</a:t>
            </a:r>
          </a:p>
          <a:p>
            <a:pPr lvl="1"/>
            <a:r>
              <a:rPr lang="en-US" sz="2800" dirty="0"/>
              <a:t>P</a:t>
            </a:r>
            <a:r>
              <a:rPr lang="en-US" sz="2800" dirty="0" smtClean="0"/>
              <a:t>resentation </a:t>
            </a:r>
            <a:r>
              <a:rPr lang="en-US" sz="2800" dirty="0"/>
              <a:t>layer, including screens, menus, buttons and text labels</a:t>
            </a:r>
          </a:p>
          <a:p>
            <a:r>
              <a:rPr lang="en-US" sz="3200" dirty="0" smtClean="0"/>
              <a:t>Controller</a:t>
            </a:r>
          </a:p>
          <a:p>
            <a:pPr lvl="1"/>
            <a:r>
              <a:rPr lang="en-US" sz="2800" dirty="0" smtClean="0"/>
              <a:t>Software </a:t>
            </a:r>
            <a:r>
              <a:rPr lang="en-US" sz="2800" dirty="0"/>
              <a:t>that ties the model and view together, without creating dependencies between them</a:t>
            </a:r>
          </a:p>
          <a:p>
            <a:endParaRPr lang="en-US" dirty="0"/>
          </a:p>
        </p:txBody>
      </p:sp>
    </p:spTree>
    <p:extLst>
      <p:ext uri="{BB962C8B-B14F-4D97-AF65-F5344CB8AC3E}">
        <p14:creationId xmlns:p14="http://schemas.microsoft.com/office/powerpoint/2010/main" val="3998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24118"/>
            <a:ext cx="8403635" cy="6500652"/>
          </a:xfrm>
        </p:spPr>
      </p:pic>
    </p:spTree>
    <p:extLst>
      <p:ext uri="{BB962C8B-B14F-4D97-AF65-F5344CB8AC3E}">
        <p14:creationId xmlns:p14="http://schemas.microsoft.com/office/powerpoint/2010/main" val="5963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69" y="168289"/>
            <a:ext cx="6944678" cy="62345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594" y="722406"/>
            <a:ext cx="3429000" cy="3225800"/>
          </a:xfrm>
          <a:prstGeom prst="rect">
            <a:avLst/>
          </a:prstGeom>
        </p:spPr>
      </p:pic>
    </p:spTree>
    <p:extLst>
      <p:ext uri="{BB962C8B-B14F-4D97-AF65-F5344CB8AC3E}">
        <p14:creationId xmlns:p14="http://schemas.microsoft.com/office/powerpoint/2010/main" val="1933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053" y="53790"/>
            <a:ext cx="8443066" cy="6858000"/>
          </a:xfrm>
          <a:prstGeom prst="rect">
            <a:avLst/>
          </a:prstGeom>
        </p:spPr>
      </p:pic>
    </p:spTree>
    <p:extLst>
      <p:ext uri="{BB962C8B-B14F-4D97-AF65-F5344CB8AC3E}">
        <p14:creationId xmlns:p14="http://schemas.microsoft.com/office/powerpoint/2010/main" val="128719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394" y="591672"/>
            <a:ext cx="7847852" cy="5406700"/>
          </a:xfrm>
          <a:prstGeom prst="rect">
            <a:avLst/>
          </a:prstGeom>
        </p:spPr>
      </p:pic>
    </p:spTree>
    <p:extLst>
      <p:ext uri="{BB962C8B-B14F-4D97-AF65-F5344CB8AC3E}">
        <p14:creationId xmlns:p14="http://schemas.microsoft.com/office/powerpoint/2010/main" val="70144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sp>
        <p:nvSpPr>
          <p:cNvPr id="3" name="Content Placeholder 2"/>
          <p:cNvSpPr>
            <a:spLocks noGrp="1"/>
          </p:cNvSpPr>
          <p:nvPr>
            <p:ph idx="1"/>
          </p:nvPr>
        </p:nvSpPr>
        <p:spPr/>
        <p:txBody>
          <a:bodyPr/>
          <a:lstStyle/>
          <a:p>
            <a:pPr fontAlgn="base"/>
            <a:r>
              <a:rPr lang="en-US" sz="3200" dirty="0" smtClean="0"/>
              <a:t>Pros</a:t>
            </a:r>
          </a:p>
          <a:p>
            <a:pPr lvl="1" fontAlgn="base"/>
            <a:r>
              <a:rPr lang="en-US" sz="2800" dirty="0" smtClean="0"/>
              <a:t>No </a:t>
            </a:r>
            <a:r>
              <a:rPr lang="en-US" sz="2800" dirty="0"/>
              <a:t>business logic in UI</a:t>
            </a:r>
          </a:p>
          <a:p>
            <a:pPr lvl="1" fontAlgn="base"/>
            <a:r>
              <a:rPr lang="en-US" sz="2800" dirty="0"/>
              <a:t>Easier to unit test</a:t>
            </a:r>
          </a:p>
          <a:p>
            <a:pPr fontAlgn="base"/>
            <a:r>
              <a:rPr lang="en-US" sz="3200" dirty="0" smtClean="0"/>
              <a:t>Cons</a:t>
            </a:r>
          </a:p>
          <a:p>
            <a:pPr lvl="1" fontAlgn="base"/>
            <a:r>
              <a:rPr lang="en-US" sz="2800" dirty="0" smtClean="0"/>
              <a:t>Doesn't </a:t>
            </a:r>
            <a:r>
              <a:rPr lang="en-US" sz="2800" dirty="0"/>
              <a:t>scale, separates UI but not model</a:t>
            </a:r>
          </a:p>
          <a:p>
            <a:pPr lvl="1" fontAlgn="base"/>
            <a:r>
              <a:rPr lang="en-US" sz="2800" dirty="0"/>
              <a:t>Controller often grows too big</a:t>
            </a:r>
          </a:p>
          <a:p>
            <a:endParaRPr lang="en-US" dirty="0"/>
          </a:p>
        </p:txBody>
      </p:sp>
    </p:spTree>
    <p:extLst>
      <p:ext uri="{BB962C8B-B14F-4D97-AF65-F5344CB8AC3E}">
        <p14:creationId xmlns:p14="http://schemas.microsoft.com/office/powerpoint/2010/main" val="2745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406" y="1646238"/>
            <a:ext cx="6271188" cy="3778623"/>
          </a:xfrm>
          <a:prstGeom prst="rect">
            <a:avLst/>
          </a:prstGeom>
        </p:spPr>
      </p:pic>
    </p:spTree>
    <p:extLst>
      <p:ext uri="{BB962C8B-B14F-4D97-AF65-F5344CB8AC3E}">
        <p14:creationId xmlns:p14="http://schemas.microsoft.com/office/powerpoint/2010/main" val="16914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MVP</a:t>
            </a:r>
            <a:endParaRPr lang="en-US" dirty="0"/>
          </a:p>
        </p:txBody>
      </p:sp>
      <p:sp>
        <p:nvSpPr>
          <p:cNvPr id="3" name="Content Placeholder 2"/>
          <p:cNvSpPr>
            <a:spLocks noGrp="1"/>
          </p:cNvSpPr>
          <p:nvPr>
            <p:ph idx="1"/>
          </p:nvPr>
        </p:nvSpPr>
        <p:spPr/>
        <p:txBody>
          <a:bodyPr/>
          <a:lstStyle/>
          <a:p>
            <a:pPr fontAlgn="base"/>
            <a:r>
              <a:rPr lang="en-US" sz="3200" dirty="0"/>
              <a:t>Increases separation of concerns into 3 </a:t>
            </a:r>
            <a:r>
              <a:rPr lang="en-US" sz="3200" dirty="0" smtClean="0"/>
              <a:t>layers</a:t>
            </a:r>
          </a:p>
          <a:p>
            <a:pPr lvl="1" fontAlgn="base"/>
            <a:r>
              <a:rPr lang="en-US" sz="2800" dirty="0" smtClean="0"/>
              <a:t>Passive </a:t>
            </a:r>
            <a:r>
              <a:rPr lang="en-US" sz="2800" dirty="0"/>
              <a:t>View - Render logic</a:t>
            </a:r>
          </a:p>
          <a:p>
            <a:pPr lvl="1" fontAlgn="base"/>
            <a:r>
              <a:rPr lang="en-US" sz="2800" dirty="0"/>
              <a:t>Presenter - Handle User events (Proxy)</a:t>
            </a:r>
          </a:p>
          <a:p>
            <a:pPr lvl="1" fontAlgn="base"/>
            <a:r>
              <a:rPr lang="en-US" sz="2800" dirty="0"/>
              <a:t>Model - Business logic</a:t>
            </a:r>
          </a:p>
          <a:p>
            <a:endParaRPr lang="en-US" dirty="0"/>
          </a:p>
        </p:txBody>
      </p:sp>
    </p:spTree>
    <p:extLst>
      <p:ext uri="{BB962C8B-B14F-4D97-AF65-F5344CB8AC3E}">
        <p14:creationId xmlns:p14="http://schemas.microsoft.com/office/powerpoint/2010/main" val="47598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2286000"/>
            <a:ext cx="9404350" cy="2286000"/>
          </a:xfrm>
          <a:prstGeom prst="rect">
            <a:avLst/>
          </a:prstGeom>
        </p:spPr>
      </p:pic>
    </p:spTree>
    <p:extLst>
      <p:ext uri="{BB962C8B-B14F-4D97-AF65-F5344CB8AC3E}">
        <p14:creationId xmlns:p14="http://schemas.microsoft.com/office/powerpoint/2010/main" val="125217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0"/>
            <a:ext cx="9205741" cy="6570598"/>
          </a:xfrm>
          <a:prstGeom prst="rect">
            <a:avLst/>
          </a:prstGeom>
        </p:spPr>
      </p:pic>
    </p:spTree>
    <p:extLst>
      <p:ext uri="{BB962C8B-B14F-4D97-AF65-F5344CB8AC3E}">
        <p14:creationId xmlns:p14="http://schemas.microsoft.com/office/powerpoint/2010/main" val="1926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normAutofit/>
          </a:bodyPr>
          <a:lstStyle/>
          <a:p>
            <a:r>
              <a:rPr lang="en-US" sz="3200" dirty="0" smtClean="0"/>
              <a:t>Design Patterns</a:t>
            </a:r>
            <a:endParaRPr lang="en-US" sz="2800" dirty="0" smtClean="0"/>
          </a:p>
          <a:p>
            <a:pPr lvl="1"/>
            <a:endParaRPr lang="en-US" sz="3000"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MVP</a:t>
            </a:r>
            <a:endParaRPr lang="en-US" dirty="0"/>
          </a:p>
        </p:txBody>
      </p:sp>
      <p:sp>
        <p:nvSpPr>
          <p:cNvPr id="3" name="Content Placeholder 2"/>
          <p:cNvSpPr>
            <a:spLocks noGrp="1"/>
          </p:cNvSpPr>
          <p:nvPr>
            <p:ph idx="1"/>
          </p:nvPr>
        </p:nvSpPr>
        <p:spPr/>
        <p:txBody>
          <a:bodyPr>
            <a:normAutofit/>
          </a:bodyPr>
          <a:lstStyle/>
          <a:p>
            <a:r>
              <a:rPr lang="en-US" sz="3200" dirty="0" smtClean="0"/>
              <a:t>In </a:t>
            </a:r>
            <a:r>
              <a:rPr lang="en-US" sz="3200" dirty="0"/>
              <a:t>MVP, the View cannot access the Model.</a:t>
            </a:r>
          </a:p>
          <a:p>
            <a:r>
              <a:rPr lang="en-US" sz="3200" dirty="0"/>
              <a:t>The Presenter is tied to a single View.</a:t>
            </a:r>
          </a:p>
          <a:p>
            <a:r>
              <a:rPr lang="en-US" sz="3200" dirty="0"/>
              <a:t>The View is completely passive in the MVP pattern</a:t>
            </a:r>
            <a:r>
              <a:rPr lang="en-US" sz="3200" dirty="0" smtClean="0"/>
              <a:t>.</a:t>
            </a:r>
            <a:r>
              <a:rPr lang="en-US" sz="3200" dirty="0"/>
              <a:t/>
            </a:r>
            <a:br>
              <a:rPr lang="en-US" sz="3200" dirty="0"/>
            </a:br>
            <a:endParaRPr lang="en-US" dirty="0"/>
          </a:p>
        </p:txBody>
      </p:sp>
    </p:spTree>
    <p:extLst>
      <p:ext uri="{BB962C8B-B14F-4D97-AF65-F5344CB8AC3E}">
        <p14:creationId xmlns:p14="http://schemas.microsoft.com/office/powerpoint/2010/main" val="67562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237744"/>
            <a:ext cx="3290214" cy="5852160"/>
          </a:xfrm>
          <a:prstGeom prst="rect">
            <a:avLst/>
          </a:prstGeom>
        </p:spPr>
      </p:pic>
    </p:spTree>
    <p:extLst>
      <p:ext uri="{BB962C8B-B14F-4D97-AF65-F5344CB8AC3E}">
        <p14:creationId xmlns:p14="http://schemas.microsoft.com/office/powerpoint/2010/main" val="164834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 y="963168"/>
            <a:ext cx="10375392" cy="4962144"/>
          </a:xfrm>
          <a:prstGeom prst="rect">
            <a:avLst/>
          </a:prstGeom>
        </p:spPr>
      </p:pic>
    </p:spTree>
    <p:extLst>
      <p:ext uri="{BB962C8B-B14F-4D97-AF65-F5344CB8AC3E}">
        <p14:creationId xmlns:p14="http://schemas.microsoft.com/office/powerpoint/2010/main" val="2014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928" y="213336"/>
            <a:ext cx="6602053" cy="6406919"/>
          </a:xfrm>
          <a:prstGeom prst="rect">
            <a:avLst/>
          </a:prstGeom>
        </p:spPr>
      </p:pic>
    </p:spTree>
    <p:extLst>
      <p:ext uri="{BB962C8B-B14F-4D97-AF65-F5344CB8AC3E}">
        <p14:creationId xmlns:p14="http://schemas.microsoft.com/office/powerpoint/2010/main" val="141028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26768"/>
            <a:ext cx="10058400" cy="2963150"/>
          </a:xfrm>
          <a:prstGeom prst="rect">
            <a:avLst/>
          </a:prstGeom>
        </p:spPr>
      </p:pic>
    </p:spTree>
    <p:extLst>
      <p:ext uri="{BB962C8B-B14F-4D97-AF65-F5344CB8AC3E}">
        <p14:creationId xmlns:p14="http://schemas.microsoft.com/office/powerpoint/2010/main" val="196844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69900"/>
            <a:ext cx="7132320" cy="5527548"/>
          </a:xfrm>
          <a:prstGeom prst="rect">
            <a:avLst/>
          </a:prstGeom>
        </p:spPr>
      </p:pic>
    </p:spTree>
    <p:extLst>
      <p:ext uri="{BB962C8B-B14F-4D97-AF65-F5344CB8AC3E}">
        <p14:creationId xmlns:p14="http://schemas.microsoft.com/office/powerpoint/2010/main" val="12990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88" y="174788"/>
            <a:ext cx="4818772" cy="6432200"/>
          </a:xfrm>
          <a:prstGeom prst="rect">
            <a:avLst/>
          </a:prstGeom>
        </p:spPr>
      </p:pic>
    </p:spTree>
    <p:extLst>
      <p:ext uri="{BB962C8B-B14F-4D97-AF65-F5344CB8AC3E}">
        <p14:creationId xmlns:p14="http://schemas.microsoft.com/office/powerpoint/2010/main" val="184684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296" y="780795"/>
            <a:ext cx="7638042" cy="5107941"/>
          </a:xfrm>
          <a:prstGeom prst="rect">
            <a:avLst/>
          </a:prstGeom>
        </p:spPr>
      </p:pic>
    </p:spTree>
    <p:extLst>
      <p:ext uri="{BB962C8B-B14F-4D97-AF65-F5344CB8AC3E}">
        <p14:creationId xmlns:p14="http://schemas.microsoft.com/office/powerpoint/2010/main" val="179690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616" y="405892"/>
            <a:ext cx="8775700" cy="5461000"/>
          </a:xfrm>
          <a:prstGeom prst="rect">
            <a:avLst/>
          </a:prstGeom>
        </p:spPr>
      </p:pic>
    </p:spTree>
    <p:extLst>
      <p:ext uri="{BB962C8B-B14F-4D97-AF65-F5344CB8AC3E}">
        <p14:creationId xmlns:p14="http://schemas.microsoft.com/office/powerpoint/2010/main" val="102652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08" y="690372"/>
            <a:ext cx="8775700" cy="5257800"/>
          </a:xfrm>
          <a:prstGeom prst="rect">
            <a:avLst/>
          </a:prstGeom>
        </p:spPr>
      </p:pic>
    </p:spTree>
    <p:extLst>
      <p:ext uri="{BB962C8B-B14F-4D97-AF65-F5344CB8AC3E}">
        <p14:creationId xmlns:p14="http://schemas.microsoft.com/office/powerpoint/2010/main" val="96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Your Goal?</a:t>
            </a:r>
            <a:endParaRPr lang="en-US" dirty="0"/>
          </a:p>
        </p:txBody>
      </p:sp>
      <p:sp>
        <p:nvSpPr>
          <p:cNvPr id="3" name="Content Placeholder 2"/>
          <p:cNvSpPr>
            <a:spLocks noGrp="1"/>
          </p:cNvSpPr>
          <p:nvPr>
            <p:ph idx="1"/>
          </p:nvPr>
        </p:nvSpPr>
        <p:spPr/>
        <p:txBody>
          <a:bodyPr>
            <a:normAutofit/>
          </a:bodyPr>
          <a:lstStyle/>
          <a:p>
            <a:r>
              <a:rPr lang="en-US" sz="3200" dirty="0" smtClean="0"/>
              <a:t>Scalable</a:t>
            </a:r>
          </a:p>
          <a:p>
            <a:r>
              <a:rPr lang="en-US" sz="3200" dirty="0" smtClean="0"/>
              <a:t>Maintainable</a:t>
            </a:r>
          </a:p>
          <a:p>
            <a:r>
              <a:rPr lang="en-US" sz="3200" dirty="0" smtClean="0"/>
              <a:t>Testable</a:t>
            </a:r>
          </a:p>
        </p:txBody>
      </p:sp>
    </p:spTree>
    <p:extLst>
      <p:ext uri="{BB962C8B-B14F-4D97-AF65-F5344CB8AC3E}">
        <p14:creationId xmlns:p14="http://schemas.microsoft.com/office/powerpoint/2010/main" val="2695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38100"/>
            <a:ext cx="8890000" cy="6781800"/>
          </a:xfrm>
          <a:prstGeom prst="rect">
            <a:avLst/>
          </a:prstGeom>
        </p:spPr>
      </p:pic>
    </p:spTree>
    <p:extLst>
      <p:ext uri="{BB962C8B-B14F-4D97-AF65-F5344CB8AC3E}">
        <p14:creationId xmlns:p14="http://schemas.microsoft.com/office/powerpoint/2010/main" val="134147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17" y="773953"/>
            <a:ext cx="10058400" cy="4724150"/>
          </a:xfrm>
          <a:prstGeom prst="rect">
            <a:avLst/>
          </a:prstGeom>
        </p:spPr>
      </p:pic>
    </p:spTree>
    <p:extLst>
      <p:ext uri="{BB962C8B-B14F-4D97-AF65-F5344CB8AC3E}">
        <p14:creationId xmlns:p14="http://schemas.microsoft.com/office/powerpoint/2010/main" val="177211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872" y="1015492"/>
            <a:ext cx="8457782" cy="4726940"/>
          </a:xfrm>
          <a:prstGeom prst="rect">
            <a:avLst/>
          </a:prstGeom>
        </p:spPr>
      </p:pic>
    </p:spTree>
    <p:extLst>
      <p:ext uri="{BB962C8B-B14F-4D97-AF65-F5344CB8AC3E}">
        <p14:creationId xmlns:p14="http://schemas.microsoft.com/office/powerpoint/2010/main" val="87755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 Testing</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sz="3200" dirty="0"/>
              <a:t>View </a:t>
            </a:r>
            <a:r>
              <a:rPr lang="en-US" sz="3200" dirty="0" smtClean="0"/>
              <a:t> </a:t>
            </a:r>
          </a:p>
          <a:p>
            <a:pPr lvl="1" fontAlgn="base"/>
            <a:r>
              <a:rPr lang="en-US" sz="2800" dirty="0" smtClean="0"/>
              <a:t>Test </a:t>
            </a:r>
            <a:r>
              <a:rPr lang="en-US" sz="2800" dirty="0"/>
              <a:t>render logic and interaction with presenter, mock Presenter.</a:t>
            </a:r>
          </a:p>
          <a:p>
            <a:pPr fontAlgn="base"/>
            <a:r>
              <a:rPr lang="en-US" sz="3200" dirty="0"/>
              <a:t>Presenter </a:t>
            </a:r>
            <a:endParaRPr lang="en-US" sz="3200" dirty="0" smtClean="0"/>
          </a:p>
          <a:p>
            <a:pPr lvl="1" fontAlgn="base"/>
            <a:r>
              <a:rPr lang="en-US" sz="2800" dirty="0" smtClean="0"/>
              <a:t>Test </a:t>
            </a:r>
            <a:r>
              <a:rPr lang="en-US" sz="2800" dirty="0"/>
              <a:t>that view events invoke the right model method. </a:t>
            </a:r>
            <a:endParaRPr lang="en-US" sz="2800" dirty="0" smtClean="0"/>
          </a:p>
          <a:p>
            <a:pPr lvl="1" fontAlgn="base"/>
            <a:r>
              <a:rPr lang="en-US" sz="2800" dirty="0" smtClean="0"/>
              <a:t>Mock </a:t>
            </a:r>
            <a:r>
              <a:rPr lang="en-US" sz="2800" dirty="0"/>
              <a:t>both View and Model.</a:t>
            </a:r>
          </a:p>
          <a:p>
            <a:pPr fontAlgn="base"/>
            <a:r>
              <a:rPr lang="en-US" sz="3200" dirty="0"/>
              <a:t>Model </a:t>
            </a:r>
            <a:endParaRPr lang="en-US" sz="3200" dirty="0" smtClean="0"/>
          </a:p>
          <a:p>
            <a:pPr lvl="1" fontAlgn="base"/>
            <a:r>
              <a:rPr lang="en-US" sz="2800" dirty="0" smtClean="0"/>
              <a:t>Test </a:t>
            </a:r>
            <a:r>
              <a:rPr lang="en-US" sz="2800" dirty="0"/>
              <a:t>the business logic, mock the data source and Presenter.</a:t>
            </a:r>
          </a:p>
          <a:p>
            <a:endParaRPr lang="en-US" dirty="0"/>
          </a:p>
        </p:txBody>
      </p:sp>
    </p:spTree>
    <p:extLst>
      <p:ext uri="{BB962C8B-B14F-4D97-AF65-F5344CB8AC3E}">
        <p14:creationId xmlns:p14="http://schemas.microsoft.com/office/powerpoint/2010/main" val="178220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a:t>
            </a: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sz="3500" dirty="0" smtClean="0"/>
              <a:t>Pros</a:t>
            </a:r>
          </a:p>
          <a:p>
            <a:pPr lvl="1" fontAlgn="base"/>
            <a:r>
              <a:rPr lang="en-US" sz="3000" dirty="0" smtClean="0"/>
              <a:t>Complex </a:t>
            </a:r>
            <a:r>
              <a:rPr lang="en-US" sz="3000" dirty="0"/>
              <a:t>Tasks split into simpler tasks</a:t>
            </a:r>
          </a:p>
          <a:p>
            <a:pPr lvl="1" fontAlgn="base"/>
            <a:r>
              <a:rPr lang="en-US" sz="3000" dirty="0"/>
              <a:t>Smaller objects, less bugs, easier to debug</a:t>
            </a:r>
          </a:p>
          <a:p>
            <a:pPr lvl="1" fontAlgn="base"/>
            <a:r>
              <a:rPr lang="en-US" sz="3000" dirty="0"/>
              <a:t>Testable</a:t>
            </a:r>
          </a:p>
          <a:p>
            <a:pPr fontAlgn="base"/>
            <a:r>
              <a:rPr lang="en-US" sz="3500" dirty="0" smtClean="0"/>
              <a:t>Cons</a:t>
            </a:r>
          </a:p>
          <a:p>
            <a:pPr lvl="1" fontAlgn="base"/>
            <a:r>
              <a:rPr lang="en-US" sz="3000" dirty="0" err="1" smtClean="0"/>
              <a:t>BoilerPlate</a:t>
            </a:r>
            <a:r>
              <a:rPr lang="en-US" sz="3000" dirty="0" smtClean="0"/>
              <a:t> </a:t>
            </a:r>
            <a:r>
              <a:rPr lang="en-US" sz="3000" dirty="0"/>
              <a:t>to wire the layers.</a:t>
            </a:r>
          </a:p>
          <a:p>
            <a:pPr lvl="1" fontAlgn="base"/>
            <a:r>
              <a:rPr lang="en-US" sz="3000" dirty="0"/>
              <a:t>Model can’t be reused, tied to specific use case.</a:t>
            </a:r>
          </a:p>
          <a:p>
            <a:pPr lvl="1" fontAlgn="base"/>
            <a:r>
              <a:rPr lang="en-US" sz="3000" dirty="0"/>
              <a:t>View and Presenter are tied to data objects since they share the same type of object with the Model.</a:t>
            </a:r>
          </a:p>
          <a:p>
            <a:endParaRPr lang="en-US" dirty="0"/>
          </a:p>
        </p:txBody>
      </p:sp>
    </p:spTree>
    <p:extLst>
      <p:ext uri="{BB962C8B-B14F-4D97-AF65-F5344CB8AC3E}">
        <p14:creationId xmlns:p14="http://schemas.microsoft.com/office/powerpoint/2010/main" val="15583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927100"/>
            <a:ext cx="8096250" cy="5000625"/>
          </a:xfrm>
          <a:prstGeom prst="rect">
            <a:avLst/>
          </a:prstGeom>
        </p:spPr>
      </p:pic>
    </p:spTree>
    <p:extLst>
      <p:ext uri="{BB962C8B-B14F-4D97-AF65-F5344CB8AC3E}">
        <p14:creationId xmlns:p14="http://schemas.microsoft.com/office/powerpoint/2010/main" val="12785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850900"/>
            <a:ext cx="7867650" cy="5133975"/>
          </a:xfrm>
          <a:prstGeom prst="rect">
            <a:avLst/>
          </a:prstGeom>
        </p:spPr>
      </p:pic>
    </p:spTree>
    <p:extLst>
      <p:ext uri="{BB962C8B-B14F-4D97-AF65-F5344CB8AC3E}">
        <p14:creationId xmlns:p14="http://schemas.microsoft.com/office/powerpoint/2010/main" val="539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MVVM</a:t>
            </a:r>
            <a:endParaRPr lang="en-US" dirty="0"/>
          </a:p>
        </p:txBody>
      </p:sp>
      <p:sp>
        <p:nvSpPr>
          <p:cNvPr id="3" name="Content Placeholder 2"/>
          <p:cNvSpPr>
            <a:spLocks noGrp="1"/>
          </p:cNvSpPr>
          <p:nvPr>
            <p:ph idx="1"/>
          </p:nvPr>
        </p:nvSpPr>
        <p:spPr/>
        <p:txBody>
          <a:bodyPr>
            <a:normAutofit/>
          </a:bodyPr>
          <a:lstStyle/>
          <a:p>
            <a:r>
              <a:rPr lang="en-US" sz="3200" dirty="0"/>
              <a:t>Microsoft </a:t>
            </a:r>
            <a:r>
              <a:rPr lang="en-US" sz="3200" dirty="0" smtClean="0"/>
              <a:t>Pattern</a:t>
            </a:r>
          </a:p>
          <a:p>
            <a:r>
              <a:rPr lang="en-US" sz="3200" dirty="0" smtClean="0"/>
              <a:t>Removes </a:t>
            </a:r>
            <a:r>
              <a:rPr lang="en-US" sz="3200" dirty="0"/>
              <a:t>UI code from </a:t>
            </a:r>
            <a:r>
              <a:rPr lang="en-US" sz="3200" dirty="0" smtClean="0"/>
              <a:t>Activities/Fragments</a:t>
            </a:r>
          </a:p>
          <a:p>
            <a:r>
              <a:rPr lang="en-US" sz="3200" dirty="0" smtClean="0"/>
              <a:t>View </a:t>
            </a:r>
            <a:r>
              <a:rPr lang="en-US" sz="3200" dirty="0"/>
              <a:t>has no knowledge of </a:t>
            </a:r>
            <a:r>
              <a:rPr lang="en-US" sz="3200" dirty="0" smtClean="0"/>
              <a:t>model</a:t>
            </a:r>
          </a:p>
          <a:p>
            <a:r>
              <a:rPr lang="en-US" sz="3200" dirty="0" smtClean="0"/>
              <a:t>Data </a:t>
            </a:r>
            <a:r>
              <a:rPr lang="en-US" sz="3200" dirty="0"/>
              <a:t>Binding = Bind </a:t>
            </a:r>
            <a:r>
              <a:rPr lang="en-US" sz="3200" dirty="0" err="1"/>
              <a:t>ViewModel</a:t>
            </a:r>
            <a:r>
              <a:rPr lang="en-US" sz="3200" dirty="0"/>
              <a:t> to </a:t>
            </a:r>
            <a:r>
              <a:rPr lang="en-US" sz="3200" dirty="0" smtClean="0"/>
              <a:t>Layout</a:t>
            </a:r>
          </a:p>
          <a:p>
            <a:r>
              <a:rPr lang="en-US" sz="3200" dirty="0" smtClean="0"/>
              <a:t>Goodbye </a:t>
            </a:r>
            <a:r>
              <a:rPr lang="en-US" sz="3200" dirty="0"/>
              <a:t>Presenter, hello </a:t>
            </a:r>
            <a:r>
              <a:rPr lang="en-US" sz="3200" dirty="0" err="1"/>
              <a:t>ViewModel</a:t>
            </a:r>
            <a:endParaRPr lang="en-US" sz="3200" dirty="0"/>
          </a:p>
        </p:txBody>
      </p:sp>
    </p:spTree>
    <p:extLst>
      <p:ext uri="{BB962C8B-B14F-4D97-AF65-F5344CB8AC3E}">
        <p14:creationId xmlns:p14="http://schemas.microsoft.com/office/powerpoint/2010/main" val="20820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60" y="246380"/>
            <a:ext cx="5143500" cy="5800725"/>
          </a:xfrm>
          <a:prstGeom prst="rect">
            <a:avLst/>
          </a:prstGeom>
        </p:spPr>
      </p:pic>
    </p:spTree>
    <p:extLst>
      <p:ext uri="{BB962C8B-B14F-4D97-AF65-F5344CB8AC3E}">
        <p14:creationId xmlns:p14="http://schemas.microsoft.com/office/powerpoint/2010/main" val="187703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272" y="865632"/>
            <a:ext cx="6350000" cy="4724400"/>
          </a:xfrm>
          <a:prstGeom prst="rect">
            <a:avLst/>
          </a:prstGeom>
        </p:spPr>
      </p:pic>
    </p:spTree>
    <p:extLst>
      <p:ext uri="{BB962C8B-B14F-4D97-AF65-F5344CB8AC3E}">
        <p14:creationId xmlns:p14="http://schemas.microsoft.com/office/powerpoint/2010/main" val="16739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Your Goal?</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Scalable</a:t>
            </a:r>
          </a:p>
          <a:p>
            <a:pPr lvl="1"/>
            <a:r>
              <a:rPr lang="en-US" sz="2800" dirty="0" smtClean="0"/>
              <a:t>Add new features quickly</a:t>
            </a:r>
          </a:p>
          <a:p>
            <a:r>
              <a:rPr lang="en-US" sz="3200" dirty="0" smtClean="0"/>
              <a:t>Maintainable</a:t>
            </a:r>
          </a:p>
          <a:p>
            <a:pPr lvl="1"/>
            <a:r>
              <a:rPr lang="en-US" sz="2800" dirty="0" smtClean="0"/>
              <a:t>No spaghetti code</a:t>
            </a:r>
          </a:p>
          <a:p>
            <a:pPr lvl="1"/>
            <a:r>
              <a:rPr lang="en-US" sz="2800" dirty="0" smtClean="0"/>
              <a:t>Don</a:t>
            </a:r>
            <a:r>
              <a:rPr lang="uk-UA" sz="2800" dirty="0" smtClean="0"/>
              <a:t>’</a:t>
            </a:r>
            <a:r>
              <a:rPr lang="en-US" sz="2800" dirty="0" smtClean="0"/>
              <a:t>t cross the streams</a:t>
            </a:r>
          </a:p>
          <a:p>
            <a:r>
              <a:rPr lang="en-US" sz="3200" dirty="0" smtClean="0"/>
              <a:t>Testable</a:t>
            </a:r>
          </a:p>
          <a:p>
            <a:pPr lvl="1"/>
            <a:r>
              <a:rPr lang="en-US" sz="2800" dirty="0" smtClean="0"/>
              <a:t>Easy to unit test</a:t>
            </a:r>
          </a:p>
        </p:txBody>
      </p:sp>
    </p:spTree>
    <p:extLst>
      <p:ext uri="{BB962C8B-B14F-4D97-AF65-F5344CB8AC3E}">
        <p14:creationId xmlns:p14="http://schemas.microsoft.com/office/powerpoint/2010/main" val="5982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52" y="1924304"/>
            <a:ext cx="9728200" cy="2387600"/>
          </a:xfrm>
          <a:prstGeom prst="rect">
            <a:avLst/>
          </a:prstGeom>
        </p:spPr>
      </p:pic>
    </p:spTree>
    <p:extLst>
      <p:ext uri="{BB962C8B-B14F-4D97-AF65-F5344CB8AC3E}">
        <p14:creationId xmlns:p14="http://schemas.microsoft.com/office/powerpoint/2010/main" val="163845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0" y="156232"/>
            <a:ext cx="8260151" cy="6537175"/>
          </a:xfrm>
          <a:prstGeom prst="rect">
            <a:avLst/>
          </a:prstGeom>
        </p:spPr>
      </p:pic>
    </p:spTree>
    <p:extLst>
      <p:ext uri="{BB962C8B-B14F-4D97-AF65-F5344CB8AC3E}">
        <p14:creationId xmlns:p14="http://schemas.microsoft.com/office/powerpoint/2010/main" val="80841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055" y="1568196"/>
            <a:ext cx="10281273" cy="3241548"/>
          </a:xfrm>
          <a:prstGeom prst="rect">
            <a:avLst/>
          </a:prstGeom>
        </p:spPr>
      </p:pic>
    </p:spTree>
    <p:extLst>
      <p:ext uri="{BB962C8B-B14F-4D97-AF65-F5344CB8AC3E}">
        <p14:creationId xmlns:p14="http://schemas.microsoft.com/office/powerpoint/2010/main" val="17301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620" y="796035"/>
            <a:ext cx="8021828" cy="5156889"/>
          </a:xfrm>
          <a:prstGeom prst="rect">
            <a:avLst/>
          </a:prstGeom>
        </p:spPr>
      </p:pic>
    </p:spTree>
    <p:extLst>
      <p:ext uri="{BB962C8B-B14F-4D97-AF65-F5344CB8AC3E}">
        <p14:creationId xmlns:p14="http://schemas.microsoft.com/office/powerpoint/2010/main" val="18554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MVVM</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sz="3000" dirty="0" smtClean="0"/>
              <a:t>Pros</a:t>
            </a:r>
          </a:p>
          <a:p>
            <a:pPr lvl="1" fontAlgn="base"/>
            <a:r>
              <a:rPr lang="en-US" sz="2600" dirty="0" smtClean="0"/>
              <a:t>First </a:t>
            </a:r>
            <a:r>
              <a:rPr lang="en-US" sz="2600" dirty="0"/>
              <a:t>Party Library</a:t>
            </a:r>
          </a:p>
          <a:p>
            <a:pPr lvl="1" fontAlgn="base"/>
            <a:r>
              <a:rPr lang="en-US" sz="2600" dirty="0"/>
              <a:t>Compile time checking</a:t>
            </a:r>
          </a:p>
          <a:p>
            <a:pPr lvl="1" fontAlgn="base"/>
            <a:r>
              <a:rPr lang="en-US" sz="2600" dirty="0"/>
              <a:t>Presentation layer in XML</a:t>
            </a:r>
          </a:p>
          <a:p>
            <a:pPr lvl="1" fontAlgn="base"/>
            <a:r>
              <a:rPr lang="en-US" sz="2600" dirty="0"/>
              <a:t>Testable</a:t>
            </a:r>
          </a:p>
          <a:p>
            <a:pPr lvl="1" fontAlgn="base"/>
            <a:r>
              <a:rPr lang="en-US" sz="2600" dirty="0"/>
              <a:t>Less code, no more </a:t>
            </a:r>
            <a:r>
              <a:rPr lang="en-US" sz="2600" dirty="0" err="1"/>
              <a:t>Butterknife</a:t>
            </a:r>
            <a:endParaRPr lang="en-US" sz="2600" dirty="0"/>
          </a:p>
          <a:p>
            <a:pPr fontAlgn="base"/>
            <a:r>
              <a:rPr lang="en-US" sz="3000" dirty="0" smtClean="0"/>
              <a:t>Cons</a:t>
            </a:r>
          </a:p>
          <a:p>
            <a:pPr lvl="1" fontAlgn="base"/>
            <a:r>
              <a:rPr lang="en-US" sz="2600" dirty="0" smtClean="0"/>
              <a:t>Data </a:t>
            </a:r>
            <a:r>
              <a:rPr lang="en-US" sz="2600" dirty="0"/>
              <a:t>Binding isn't always appropriate</a:t>
            </a:r>
          </a:p>
          <a:p>
            <a:pPr lvl="1" fontAlgn="base"/>
            <a:r>
              <a:rPr lang="en-US" sz="2600" dirty="0"/>
              <a:t>Android Studio integration was flaky</a:t>
            </a:r>
          </a:p>
          <a:p>
            <a:endParaRPr lang="en-US" dirty="0"/>
          </a:p>
        </p:txBody>
      </p:sp>
    </p:spTree>
    <p:extLst>
      <p:ext uri="{BB962C8B-B14F-4D97-AF65-F5344CB8AC3E}">
        <p14:creationId xmlns:p14="http://schemas.microsoft.com/office/powerpoint/2010/main" val="164631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150" y="2070100"/>
            <a:ext cx="8521700" cy="3632200"/>
          </a:xfrm>
        </p:spPr>
      </p:pic>
    </p:spTree>
    <p:extLst>
      <p:ext uri="{BB962C8B-B14F-4D97-AF65-F5344CB8AC3E}">
        <p14:creationId xmlns:p14="http://schemas.microsoft.com/office/powerpoint/2010/main" val="4825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sp>
        <p:nvSpPr>
          <p:cNvPr id="3" name="Content Placeholder 2"/>
          <p:cNvSpPr>
            <a:spLocks noGrp="1"/>
          </p:cNvSpPr>
          <p:nvPr>
            <p:ph idx="1"/>
          </p:nvPr>
        </p:nvSpPr>
        <p:spPr/>
        <p:txBody>
          <a:bodyPr>
            <a:noAutofit/>
          </a:bodyPr>
          <a:lstStyle/>
          <a:p>
            <a:r>
              <a:rPr lang="en-US" sz="3200" dirty="0"/>
              <a:t>Independent of </a:t>
            </a:r>
            <a:r>
              <a:rPr lang="en-US" sz="3200" dirty="0" smtClean="0"/>
              <a:t>Frameworks</a:t>
            </a:r>
          </a:p>
          <a:p>
            <a:r>
              <a:rPr lang="en-US" sz="3200" dirty="0" smtClean="0"/>
              <a:t>Testable</a:t>
            </a:r>
          </a:p>
          <a:p>
            <a:r>
              <a:rPr lang="en-US" sz="3200" dirty="0" smtClean="0"/>
              <a:t>Independent </a:t>
            </a:r>
            <a:r>
              <a:rPr lang="en-US" sz="3200" dirty="0"/>
              <a:t>of </a:t>
            </a:r>
            <a:r>
              <a:rPr lang="en-US" sz="3200" dirty="0" smtClean="0"/>
              <a:t>UI</a:t>
            </a:r>
          </a:p>
          <a:p>
            <a:r>
              <a:rPr lang="en-US" sz="3200" dirty="0" smtClean="0"/>
              <a:t>Independent </a:t>
            </a:r>
            <a:r>
              <a:rPr lang="en-US" sz="3200" dirty="0"/>
              <a:t>of </a:t>
            </a:r>
            <a:r>
              <a:rPr lang="en-US" sz="3200" dirty="0" smtClean="0"/>
              <a:t>Database</a:t>
            </a:r>
          </a:p>
          <a:p>
            <a:r>
              <a:rPr lang="en-US" sz="3200" dirty="0" smtClean="0"/>
              <a:t>Independent </a:t>
            </a:r>
            <a:r>
              <a:rPr lang="en-US" sz="3200" dirty="0"/>
              <a:t>of any External </a:t>
            </a:r>
            <a:r>
              <a:rPr lang="en-US" sz="3200" dirty="0" smtClean="0"/>
              <a:t>Agency</a:t>
            </a:r>
          </a:p>
          <a:p>
            <a:r>
              <a:rPr lang="en-US" sz="3200" dirty="0" smtClean="0"/>
              <a:t>Decoupled</a:t>
            </a:r>
            <a:endParaRPr lang="en-US" sz="3200" dirty="0"/>
          </a:p>
        </p:txBody>
      </p:sp>
    </p:spTree>
    <p:extLst>
      <p:ext uri="{BB962C8B-B14F-4D97-AF65-F5344CB8AC3E}">
        <p14:creationId xmlns:p14="http://schemas.microsoft.com/office/powerpoint/2010/main" val="182698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168" y="324104"/>
            <a:ext cx="8216900" cy="5588000"/>
          </a:xfrm>
          <a:prstGeom prst="rect">
            <a:avLst/>
          </a:prstGeom>
        </p:spPr>
      </p:pic>
    </p:spTree>
    <p:extLst>
      <p:ext uri="{BB962C8B-B14F-4D97-AF65-F5344CB8AC3E}">
        <p14:creationId xmlns:p14="http://schemas.microsoft.com/office/powerpoint/2010/main" val="207965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Rule</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“source </a:t>
            </a:r>
            <a:r>
              <a:rPr lang="en-US" sz="3200" dirty="0"/>
              <a:t>code dependencies can only point inwards and nothing in an inner circle can know anything at all about something in an outer circle</a:t>
            </a:r>
            <a:r>
              <a:rPr lang="en-US" sz="3200" dirty="0" smtClean="0"/>
              <a:t>.”</a:t>
            </a:r>
            <a:endParaRPr lang="en-US" sz="3200" dirty="0"/>
          </a:p>
        </p:txBody>
      </p:sp>
    </p:spTree>
    <p:extLst>
      <p:ext uri="{BB962C8B-B14F-4D97-AF65-F5344CB8AC3E}">
        <p14:creationId xmlns:p14="http://schemas.microsoft.com/office/powerpoint/2010/main" val="212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020" y="934720"/>
            <a:ext cx="9942736" cy="4313936"/>
          </a:xfrm>
          <a:prstGeom prst="rect">
            <a:avLst/>
          </a:prstGeom>
        </p:spPr>
      </p:pic>
    </p:spTree>
    <p:extLst>
      <p:ext uri="{BB962C8B-B14F-4D97-AF65-F5344CB8AC3E}">
        <p14:creationId xmlns:p14="http://schemas.microsoft.com/office/powerpoint/2010/main" val="127597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sz="3200" dirty="0"/>
              <a:t>Easier to add new features </a:t>
            </a:r>
            <a:endParaRPr lang="en-US" sz="3200" dirty="0" smtClean="0"/>
          </a:p>
          <a:p>
            <a:r>
              <a:rPr lang="en-US" sz="3200" dirty="0" smtClean="0"/>
              <a:t>Easier </a:t>
            </a:r>
            <a:r>
              <a:rPr lang="en-US" sz="3200" dirty="0"/>
              <a:t>to understand </a:t>
            </a:r>
            <a:endParaRPr lang="en-US" sz="3200" dirty="0" smtClean="0"/>
          </a:p>
          <a:p>
            <a:r>
              <a:rPr lang="en-US" sz="3200" dirty="0" smtClean="0"/>
              <a:t>Easier </a:t>
            </a:r>
            <a:r>
              <a:rPr lang="en-US" sz="3200" dirty="0"/>
              <a:t>to </a:t>
            </a:r>
            <a:r>
              <a:rPr lang="en-US" sz="3200" dirty="0" smtClean="0"/>
              <a:t>police</a:t>
            </a:r>
          </a:p>
          <a:p>
            <a:r>
              <a:rPr lang="en-US" sz="3200" dirty="0" smtClean="0"/>
              <a:t>Make </a:t>
            </a:r>
            <a:r>
              <a:rPr lang="en-US" sz="3200" dirty="0"/>
              <a:t>our life easier </a:t>
            </a:r>
            <a:endParaRPr lang="en-US" sz="3200" dirty="0"/>
          </a:p>
          <a:p>
            <a:r>
              <a:rPr lang="en-US" sz="3200" dirty="0"/>
              <a:t>Make Unit Testing easier </a:t>
            </a:r>
            <a:endParaRPr lang="en-US" sz="3200" dirty="0"/>
          </a:p>
          <a:p>
            <a:endParaRPr lang="en-US" dirty="0"/>
          </a:p>
        </p:txBody>
      </p:sp>
    </p:spTree>
    <p:extLst>
      <p:ext uri="{BB962C8B-B14F-4D97-AF65-F5344CB8AC3E}">
        <p14:creationId xmlns:p14="http://schemas.microsoft.com/office/powerpoint/2010/main" val="96263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3222" y="2118867"/>
            <a:ext cx="5845556" cy="3426705"/>
          </a:xfrm>
          <a:prstGeom prst="rect">
            <a:avLst/>
          </a:prstGeom>
        </p:spPr>
      </p:pic>
    </p:spTree>
    <p:extLst>
      <p:ext uri="{BB962C8B-B14F-4D97-AF65-F5344CB8AC3E}">
        <p14:creationId xmlns:p14="http://schemas.microsoft.com/office/powerpoint/2010/main" val="67562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Layer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0050" y="2108200"/>
            <a:ext cx="3771900" cy="3556000"/>
          </a:xfrm>
        </p:spPr>
      </p:pic>
    </p:spTree>
    <p:extLst>
      <p:ext uri="{BB962C8B-B14F-4D97-AF65-F5344CB8AC3E}">
        <p14:creationId xmlns:p14="http://schemas.microsoft.com/office/powerpoint/2010/main" val="204337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2260" y="1981200"/>
            <a:ext cx="6907480" cy="3810000"/>
          </a:xfrm>
        </p:spPr>
      </p:pic>
    </p:spTree>
    <p:extLst>
      <p:ext uri="{BB962C8B-B14F-4D97-AF65-F5344CB8AC3E}">
        <p14:creationId xmlns:p14="http://schemas.microsoft.com/office/powerpoint/2010/main" val="1631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“Greet the user with a message when the app starts where that message is </a:t>
            </a:r>
            <a:r>
              <a:rPr lang="en-US" sz="2800" dirty="0" smtClean="0"/>
              <a:t>stored in the database.”</a:t>
            </a:r>
          </a:p>
          <a:p>
            <a:r>
              <a:rPr lang="en-US" sz="2800" dirty="0"/>
              <a:t>the </a:t>
            </a:r>
            <a:r>
              <a:rPr lang="en-US" sz="2800" b="1" dirty="0"/>
              <a:t>presentation</a:t>
            </a:r>
            <a:r>
              <a:rPr lang="en-US" sz="2800" dirty="0"/>
              <a:t> package</a:t>
            </a:r>
          </a:p>
          <a:p>
            <a:r>
              <a:rPr lang="en-US" sz="2800" dirty="0"/>
              <a:t>the </a:t>
            </a:r>
            <a:r>
              <a:rPr lang="en-US" sz="2800" b="1" dirty="0"/>
              <a:t>storage</a:t>
            </a:r>
            <a:r>
              <a:rPr lang="en-US" sz="2800" dirty="0"/>
              <a:t> package</a:t>
            </a:r>
          </a:p>
          <a:p>
            <a:r>
              <a:rPr lang="en-US" sz="2800" dirty="0"/>
              <a:t>the </a:t>
            </a:r>
            <a:r>
              <a:rPr lang="en-US" sz="2800" b="1" dirty="0"/>
              <a:t>domain</a:t>
            </a:r>
            <a:r>
              <a:rPr lang="en-US" sz="2800" dirty="0"/>
              <a:t> </a:t>
            </a:r>
            <a:r>
              <a:rPr lang="en-US" sz="2800" dirty="0" smtClean="0"/>
              <a:t>package</a:t>
            </a:r>
            <a:r>
              <a:rPr lang="en-US" sz="2800" dirty="0"/>
              <a:t/>
            </a:r>
            <a:br>
              <a:rPr lang="en-US" sz="2800" dirty="0"/>
            </a:br>
            <a:endParaRPr lang="en-US" sz="2800" dirty="0"/>
          </a:p>
        </p:txBody>
      </p:sp>
    </p:spTree>
    <p:extLst>
      <p:ext uri="{BB962C8B-B14F-4D97-AF65-F5344CB8AC3E}">
        <p14:creationId xmlns:p14="http://schemas.microsoft.com/office/powerpoint/2010/main" val="86283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calls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800" i="1" dirty="0" err="1"/>
              <a:t>MainActivity</a:t>
            </a:r>
            <a:r>
              <a:rPr lang="en-US" sz="2800" i="1" dirty="0"/>
              <a:t> </a:t>
            </a:r>
            <a:endParaRPr lang="en-US" sz="2800" i="1" dirty="0" smtClean="0"/>
          </a:p>
          <a:p>
            <a:pPr marL="0" indent="0">
              <a:buNone/>
            </a:pPr>
            <a:r>
              <a:rPr lang="en-US" sz="2800" i="1" dirty="0"/>
              <a:t> </a:t>
            </a:r>
            <a:r>
              <a:rPr lang="en-US" sz="2800" i="1" dirty="0" smtClean="0"/>
              <a:t>  -&gt;</a:t>
            </a:r>
            <a:r>
              <a:rPr lang="en-US" sz="2800" i="1" dirty="0" err="1"/>
              <a:t>MainPresenter</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WelcomingInteractor</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WelcomeMessageRepository</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WelcomingInteractor</a:t>
            </a:r>
            <a:r>
              <a:rPr lang="en-US" sz="2800" i="1" dirty="0"/>
              <a:t> </a:t>
            </a:r>
            <a:endParaRPr lang="en-US" sz="2800" i="1" dirty="0" smtClean="0"/>
          </a:p>
          <a:p>
            <a:pPr marL="0" indent="0">
              <a:buNone/>
            </a:pPr>
            <a:r>
              <a:rPr lang="en-US" sz="2800" i="1" dirty="0"/>
              <a:t> </a:t>
            </a:r>
            <a:r>
              <a:rPr lang="en-US" sz="2800" i="1" dirty="0" smtClean="0"/>
              <a:t>  -&gt; </a:t>
            </a:r>
            <a:r>
              <a:rPr lang="en-US" sz="2800" i="1" dirty="0" err="1"/>
              <a:t>MainPresenter</a:t>
            </a:r>
            <a:r>
              <a:rPr lang="en-US" sz="2800" i="1" dirty="0"/>
              <a:t> </a:t>
            </a:r>
            <a:endParaRPr lang="en-US" sz="2800" i="1" dirty="0" smtClean="0"/>
          </a:p>
          <a:p>
            <a:pPr marL="0" indent="0">
              <a:buNone/>
            </a:pPr>
            <a:r>
              <a:rPr lang="en-US" sz="2800" i="1" dirty="0" smtClean="0"/>
              <a:t>-&gt; </a:t>
            </a:r>
            <a:r>
              <a:rPr lang="en-US" sz="2800" i="1" dirty="0" err="1"/>
              <a:t>MainActivity</a:t>
            </a:r>
            <a:endParaRPr lang="en-US" sz="2800" dirty="0"/>
          </a:p>
        </p:txBody>
      </p:sp>
    </p:spTree>
    <p:extLst>
      <p:ext uri="{BB962C8B-B14F-4D97-AF65-F5344CB8AC3E}">
        <p14:creationId xmlns:p14="http://schemas.microsoft.com/office/powerpoint/2010/main" val="47362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MainActivity</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7700" y="2743200"/>
            <a:ext cx="8356600" cy="2286000"/>
          </a:xfrm>
        </p:spPr>
      </p:pic>
    </p:spTree>
    <p:extLst>
      <p:ext uri="{BB962C8B-B14F-4D97-AF65-F5344CB8AC3E}">
        <p14:creationId xmlns:p14="http://schemas.microsoft.com/office/powerpoint/2010/main" val="78727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MainPresenter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585" y="1981200"/>
            <a:ext cx="6768829" cy="3810000"/>
          </a:xfrm>
        </p:spPr>
      </p:pic>
    </p:spTree>
    <p:extLst>
      <p:ext uri="{BB962C8B-B14F-4D97-AF65-F5344CB8AC3E}">
        <p14:creationId xmlns:p14="http://schemas.microsoft.com/office/powerpoint/2010/main" val="16406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a new Interactor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3150" y="2457450"/>
            <a:ext cx="7505700" cy="2857500"/>
          </a:xfrm>
        </p:spPr>
      </p:pic>
    </p:spTree>
    <p:extLst>
      <p:ext uri="{BB962C8B-B14F-4D97-AF65-F5344CB8AC3E}">
        <p14:creationId xmlns:p14="http://schemas.microsoft.com/office/powerpoint/2010/main" val="121338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0"/>
            <a:ext cx="8819011" cy="6858000"/>
          </a:xfrm>
          <a:prstGeom prst="rect">
            <a:avLst/>
          </a:prstGeom>
        </p:spPr>
      </p:pic>
    </p:spTree>
    <p:extLst>
      <p:ext uri="{BB962C8B-B14F-4D97-AF65-F5344CB8AC3E}">
        <p14:creationId xmlns:p14="http://schemas.microsoft.com/office/powerpoint/2010/main" val="207436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8346" y="1981200"/>
            <a:ext cx="7575307" cy="3810000"/>
          </a:xfrm>
        </p:spPr>
      </p:pic>
    </p:spTree>
    <p:extLst>
      <p:ext uri="{BB962C8B-B14F-4D97-AF65-F5344CB8AC3E}">
        <p14:creationId xmlns:p14="http://schemas.microsoft.com/office/powerpoint/2010/main" val="31504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Get There?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337327"/>
            <a:ext cx="9601200" cy="3097745"/>
          </a:xfrm>
        </p:spPr>
      </p:pic>
    </p:spTree>
    <p:extLst>
      <p:ext uri="{BB962C8B-B14F-4D97-AF65-F5344CB8AC3E}">
        <p14:creationId xmlns:p14="http://schemas.microsoft.com/office/powerpoint/2010/main" val="107541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MainPresenter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4800" y="2209800"/>
            <a:ext cx="6502400" cy="3352800"/>
          </a:xfrm>
        </p:spPr>
      </p:pic>
    </p:spTree>
    <p:extLst>
      <p:ext uri="{BB962C8B-B14F-4D97-AF65-F5344CB8AC3E}">
        <p14:creationId xmlns:p14="http://schemas.microsoft.com/office/powerpoint/2010/main" val="139718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MainActivity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0" y="3155950"/>
            <a:ext cx="6286500" cy="1460500"/>
          </a:xfrm>
        </p:spPr>
      </p:pic>
    </p:spTree>
    <p:extLst>
      <p:ext uri="{BB962C8B-B14F-4D97-AF65-F5344CB8AC3E}">
        <p14:creationId xmlns:p14="http://schemas.microsoft.com/office/powerpoint/2010/main" val="7595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calls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800" i="1" dirty="0" err="1"/>
              <a:t>MainActivity</a:t>
            </a:r>
            <a:r>
              <a:rPr lang="en-US" sz="2800" i="1" dirty="0"/>
              <a:t> </a:t>
            </a:r>
            <a:endParaRPr lang="en-US" sz="2800" i="1" dirty="0" smtClean="0"/>
          </a:p>
          <a:p>
            <a:pPr marL="0" indent="0">
              <a:buNone/>
            </a:pPr>
            <a:r>
              <a:rPr lang="en-US" sz="2800" i="1" dirty="0"/>
              <a:t> </a:t>
            </a:r>
            <a:r>
              <a:rPr lang="en-US" sz="2800" i="1" dirty="0" smtClean="0"/>
              <a:t>  -&gt;</a:t>
            </a:r>
            <a:r>
              <a:rPr lang="en-US" sz="2800" i="1" dirty="0" err="1"/>
              <a:t>MainPresenter</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WelcomingInteractor</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WelcomeMessageRepository</a:t>
            </a:r>
            <a:r>
              <a:rPr lang="en-US" sz="2800" i="1" dirty="0"/>
              <a:t> </a:t>
            </a:r>
            <a:endParaRPr lang="en-US" sz="2800" i="1" dirty="0" smtClean="0"/>
          </a:p>
          <a:p>
            <a:pPr marL="0" indent="0">
              <a:buNone/>
            </a:pPr>
            <a:r>
              <a:rPr lang="en-US" sz="2800" i="1" dirty="0"/>
              <a:t> </a:t>
            </a:r>
            <a:r>
              <a:rPr lang="en-US" sz="2800" i="1" dirty="0" smtClean="0"/>
              <a:t>      -&gt; </a:t>
            </a:r>
            <a:r>
              <a:rPr lang="en-US" sz="2800" i="1" dirty="0" err="1"/>
              <a:t>WelcomingInteractor</a:t>
            </a:r>
            <a:r>
              <a:rPr lang="en-US" sz="2800" i="1" dirty="0"/>
              <a:t> </a:t>
            </a:r>
            <a:endParaRPr lang="en-US" sz="2800" i="1" dirty="0" smtClean="0"/>
          </a:p>
          <a:p>
            <a:pPr marL="0" indent="0">
              <a:buNone/>
            </a:pPr>
            <a:r>
              <a:rPr lang="en-US" sz="2800" i="1" dirty="0"/>
              <a:t> </a:t>
            </a:r>
            <a:r>
              <a:rPr lang="en-US" sz="2800" i="1" dirty="0" smtClean="0"/>
              <a:t>  -&gt; </a:t>
            </a:r>
            <a:r>
              <a:rPr lang="en-US" sz="2800" i="1" dirty="0" err="1"/>
              <a:t>MainPresenter</a:t>
            </a:r>
            <a:r>
              <a:rPr lang="en-US" sz="2800" i="1" dirty="0"/>
              <a:t> </a:t>
            </a:r>
            <a:endParaRPr lang="en-US" sz="2800" i="1" dirty="0" smtClean="0"/>
          </a:p>
          <a:p>
            <a:pPr marL="0" indent="0">
              <a:buNone/>
            </a:pPr>
            <a:r>
              <a:rPr lang="en-US" sz="2800" i="1" dirty="0" smtClean="0"/>
              <a:t>-&gt; </a:t>
            </a:r>
            <a:r>
              <a:rPr lang="en-US" sz="2800" i="1" dirty="0" err="1"/>
              <a:t>MainActivity</a:t>
            </a:r>
            <a:endParaRPr lang="en-US" sz="2800" dirty="0"/>
          </a:p>
        </p:txBody>
      </p:sp>
    </p:spTree>
    <p:extLst>
      <p:ext uri="{BB962C8B-B14F-4D97-AF65-F5344CB8AC3E}">
        <p14:creationId xmlns:p14="http://schemas.microsoft.com/office/powerpoint/2010/main" val="9019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calls</a:t>
            </a:r>
            <a:endParaRPr lang="en-US" dirty="0"/>
          </a:p>
        </p:txBody>
      </p:sp>
      <p:sp>
        <p:nvSpPr>
          <p:cNvPr id="3" name="Content Placeholder 2"/>
          <p:cNvSpPr>
            <a:spLocks noGrp="1"/>
          </p:cNvSpPr>
          <p:nvPr>
            <p:ph idx="1"/>
          </p:nvPr>
        </p:nvSpPr>
        <p:spPr/>
        <p:txBody>
          <a:bodyPr>
            <a:normAutofit/>
          </a:bodyPr>
          <a:lstStyle/>
          <a:p>
            <a:pPr marL="0" indent="0">
              <a:buNone/>
            </a:pPr>
            <a:r>
              <a:rPr lang="en-US" sz="2800" b="1" i="1" dirty="0"/>
              <a:t>Outer — Mid — Core — Outer — Core — Mid — Outer</a:t>
            </a: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216" y="2658108"/>
            <a:ext cx="4784852" cy="3253995"/>
          </a:xfrm>
          <a:prstGeom prst="rect">
            <a:avLst/>
          </a:prstGeom>
        </p:spPr>
      </p:pic>
    </p:spTree>
    <p:extLst>
      <p:ext uri="{BB962C8B-B14F-4D97-AF65-F5344CB8AC3E}">
        <p14:creationId xmlns:p14="http://schemas.microsoft.com/office/powerpoint/2010/main" val="77523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a:t>
            </a:r>
            <a:endParaRPr lang="en-US" dirty="0"/>
          </a:p>
        </p:txBody>
      </p:sp>
      <p:sp>
        <p:nvSpPr>
          <p:cNvPr id="3" name="Content Placeholder 2"/>
          <p:cNvSpPr>
            <a:spLocks noGrp="1"/>
          </p:cNvSpPr>
          <p:nvPr>
            <p:ph idx="1"/>
          </p:nvPr>
        </p:nvSpPr>
        <p:spPr/>
        <p:txBody>
          <a:bodyPr>
            <a:normAutofit/>
          </a:bodyPr>
          <a:lstStyle/>
          <a:p>
            <a:r>
              <a:rPr lang="en-US" sz="3200" dirty="0" smtClean="0"/>
              <a:t>Project Demo (10 mins)</a:t>
            </a:r>
          </a:p>
          <a:p>
            <a:pPr lvl="1"/>
            <a:r>
              <a:rPr lang="en-US" sz="3000" dirty="0" smtClean="0"/>
              <a:t>Show features</a:t>
            </a:r>
          </a:p>
          <a:p>
            <a:pPr lvl="1"/>
            <a:r>
              <a:rPr lang="en-US" sz="3000" dirty="0" smtClean="0"/>
              <a:t>Talk about what you’re done so far</a:t>
            </a:r>
          </a:p>
          <a:p>
            <a:pPr lvl="1"/>
            <a:r>
              <a:rPr lang="en-US" sz="3000" dirty="0" smtClean="0"/>
              <a:t>Talk about plans to complete your app</a:t>
            </a:r>
            <a:endParaRPr lang="en-US" sz="30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Android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753" y="2482664"/>
            <a:ext cx="9230656" cy="1730748"/>
          </a:xfrm>
        </p:spPr>
      </p:pic>
    </p:spTree>
    <p:extLst>
      <p:ext uri="{BB962C8B-B14F-4D97-AF65-F5344CB8AC3E}">
        <p14:creationId xmlns:p14="http://schemas.microsoft.com/office/powerpoint/2010/main" val="16956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Android</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sz="3600" dirty="0" smtClean="0"/>
              <a:t>Pros</a:t>
            </a:r>
          </a:p>
          <a:p>
            <a:pPr lvl="1" fontAlgn="base"/>
            <a:r>
              <a:rPr lang="en-US" sz="3200" dirty="0" smtClean="0"/>
              <a:t>Better </a:t>
            </a:r>
            <a:r>
              <a:rPr lang="en-US" sz="3200" dirty="0"/>
              <a:t>the devil you know</a:t>
            </a:r>
          </a:p>
          <a:p>
            <a:pPr fontAlgn="base"/>
            <a:r>
              <a:rPr lang="en-US" sz="3600" dirty="0" smtClean="0"/>
              <a:t>Cons</a:t>
            </a:r>
          </a:p>
          <a:p>
            <a:pPr lvl="1" fontAlgn="base"/>
            <a:r>
              <a:rPr lang="en-US" sz="3200" dirty="0" smtClean="0"/>
              <a:t>Activities </a:t>
            </a:r>
            <a:r>
              <a:rPr lang="en-US" sz="3200" dirty="0"/>
              <a:t>and Fragments quickly become large</a:t>
            </a:r>
          </a:p>
          <a:p>
            <a:pPr lvl="1" fontAlgn="base"/>
            <a:r>
              <a:rPr lang="en-US" sz="3200" dirty="0"/>
              <a:t>Painful to make changes or add new features</a:t>
            </a:r>
          </a:p>
          <a:p>
            <a:pPr lvl="1" fontAlgn="base"/>
            <a:r>
              <a:rPr lang="en-US" sz="3200" dirty="0"/>
              <a:t>All the logic in Activities, unit testing is impossible</a:t>
            </a:r>
          </a:p>
          <a:p>
            <a:pPr lvl="1" fontAlgn="base"/>
            <a:r>
              <a:rPr lang="en-US" sz="3200" dirty="0"/>
              <a:t>Classic Android is not MVC</a:t>
            </a:r>
          </a:p>
          <a:p>
            <a:endParaRPr lang="en-US" dirty="0"/>
          </a:p>
        </p:txBody>
      </p:sp>
    </p:spTree>
    <p:extLst>
      <p:ext uri="{BB962C8B-B14F-4D97-AF65-F5344CB8AC3E}">
        <p14:creationId xmlns:p14="http://schemas.microsoft.com/office/powerpoint/2010/main" val="6670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475" y="1897250"/>
            <a:ext cx="6020967" cy="3642938"/>
          </a:xfrm>
        </p:spPr>
      </p:pic>
    </p:spTree>
    <p:extLst>
      <p:ext uri="{BB962C8B-B14F-4D97-AF65-F5344CB8AC3E}">
        <p14:creationId xmlns:p14="http://schemas.microsoft.com/office/powerpoint/2010/main" val="59330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1010</Words>
  <Application>Microsoft Macintosh PowerPoint</Application>
  <PresentationFormat>Widescreen</PresentationFormat>
  <Paragraphs>230</Paragraphs>
  <Slides>64</Slides>
  <Notes>37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64</vt:i4>
      </vt:variant>
    </vt:vector>
  </HeadingPairs>
  <TitlesOfParts>
    <vt:vector size="66" baseType="lpstr">
      <vt:lpstr>Arial</vt:lpstr>
      <vt:lpstr>Diamond Grid 16x9</vt:lpstr>
      <vt:lpstr>Building Android apps – Week 11a</vt:lpstr>
      <vt:lpstr>Agenda</vt:lpstr>
      <vt:lpstr>What is Your Goal?</vt:lpstr>
      <vt:lpstr>What is Your Goal?</vt:lpstr>
      <vt:lpstr>Why?</vt:lpstr>
      <vt:lpstr>How Do We Get There?</vt:lpstr>
      <vt:lpstr>Classic Android</vt:lpstr>
      <vt:lpstr>Classic Android</vt:lpstr>
      <vt:lpstr>MVC</vt:lpstr>
      <vt:lpstr>MVC</vt:lpstr>
      <vt:lpstr>PowerPoint Presentation</vt:lpstr>
      <vt:lpstr>PowerPoint Presentation</vt:lpstr>
      <vt:lpstr>PowerPoint Presentation</vt:lpstr>
      <vt:lpstr>PowerPoint Presentation</vt:lpstr>
      <vt:lpstr>MVC</vt:lpstr>
      <vt:lpstr>MVP</vt:lpstr>
      <vt:lpstr> MVP</vt:lpstr>
      <vt:lpstr>MVP</vt:lpstr>
      <vt:lpstr>PowerPoint Presentation</vt:lpstr>
      <vt:lpstr> MVP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MVP Testing</vt:lpstr>
      <vt:lpstr>MVP</vt:lpstr>
      <vt:lpstr>PowerPoint Presentation</vt:lpstr>
      <vt:lpstr>PowerPoint Presentation</vt:lpstr>
      <vt:lpstr>MVVM</vt:lpstr>
      <vt:lpstr>PowerPoint Presentation</vt:lpstr>
      <vt:lpstr>PowerPoint Presentation</vt:lpstr>
      <vt:lpstr>PowerPoint Presentation</vt:lpstr>
      <vt:lpstr>PowerPoint Presentation</vt:lpstr>
      <vt:lpstr>PowerPoint Presentation</vt:lpstr>
      <vt:lpstr>PowerPoint Presentation</vt:lpstr>
      <vt:lpstr>MVVM</vt:lpstr>
      <vt:lpstr>Clean</vt:lpstr>
      <vt:lpstr>Clean</vt:lpstr>
      <vt:lpstr>PowerPoint Presentation</vt:lpstr>
      <vt:lpstr>Dependency Rule</vt:lpstr>
      <vt:lpstr>PowerPoint Presentation</vt:lpstr>
      <vt:lpstr>Presentation Layer</vt:lpstr>
      <vt:lpstr>Domain Layer</vt:lpstr>
      <vt:lpstr>Data Layer</vt:lpstr>
      <vt:lpstr>Simple Example</vt:lpstr>
      <vt:lpstr>Summary of calls</vt:lpstr>
      <vt:lpstr>MainActivity</vt:lpstr>
      <vt:lpstr>MainPresenter</vt:lpstr>
      <vt:lpstr>Writing a new Interactor </vt:lpstr>
      <vt:lpstr>PowerPoint Presentation</vt:lpstr>
      <vt:lpstr>Storage</vt:lpstr>
      <vt:lpstr>MainPresenter</vt:lpstr>
      <vt:lpstr>MainActivity</vt:lpstr>
      <vt:lpstr>Summary of calls</vt:lpstr>
      <vt:lpstr>Summary of calls</vt:lpstr>
      <vt:lpstr>Thursday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2016-10-25T20:05:29Z</cp:lastPrinted>
  <dcterms:created xsi:type="dcterms:W3CDTF">2016-08-20T19:03:32Z</dcterms:created>
  <dcterms:modified xsi:type="dcterms:W3CDTF">2016-11-01T20:18:21Z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